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3" r:id="rId9"/>
    <p:sldId id="284" r:id="rId10"/>
    <p:sldId id="285" r:id="rId11"/>
    <p:sldId id="286" r:id="rId12"/>
    <p:sldId id="280" r:id="rId13"/>
  </p:sldIdLst>
  <p:sldSz cx="18288000" cy="10287000"/>
  <p:notesSz cx="6858000" cy="9144000"/>
  <p:embeddedFontLst>
    <p:embeddedFont>
      <p:font typeface="Biryani Light" panose="020B0604020202020204" charset="0"/>
      <p:regular r:id="rId14"/>
    </p:embeddedFont>
    <p:embeddedFont>
      <p:font typeface="Forum" panose="020B0604020202020204" charset="0"/>
      <p:regular r:id="rId15"/>
    </p:embeddedFont>
    <p:embeddedFont>
      <p:font typeface="Tenor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B39"/>
    <a:srgbClr val="A870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22" autoAdjust="0"/>
  </p:normalViewPr>
  <p:slideViewPr>
    <p:cSldViewPr>
      <p:cViewPr>
        <p:scale>
          <a:sx n="20" d="100"/>
          <a:sy n="20" d="100"/>
        </p:scale>
        <p:origin x="2083" y="1123"/>
      </p:cViewPr>
      <p:guideLst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://gtcomm.net/blog/the-osi-model-explained" TargetMode="External"/><Relationship Id="rId5" Type="http://schemas.openxmlformats.org/officeDocument/2006/relationships/image" Target="../media/image6.svg"/><Relationship Id="rId10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5.xml"/><Relationship Id="rId18" Type="http://schemas.openxmlformats.org/officeDocument/2006/relationships/image" Target="../media/image15.png"/><Relationship Id="rId26" Type="http://schemas.openxmlformats.org/officeDocument/2006/relationships/image" Target="../media/image17.png"/><Relationship Id="rId3" Type="http://schemas.openxmlformats.org/officeDocument/2006/relationships/hyperlink" Target="http://gtcomm.net/blog/the-osi-model-explained" TargetMode="External"/><Relationship Id="rId21" Type="http://schemas.openxmlformats.org/officeDocument/2006/relationships/image" Target="../media/image16.pn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17" Type="http://schemas.openxmlformats.org/officeDocument/2006/relationships/image" Target="../media/image14.png"/><Relationship Id="rId25" Type="http://schemas.openxmlformats.org/officeDocument/2006/relationships/slide" Target="slide9.xml"/><Relationship Id="rId2" Type="http://schemas.openxmlformats.org/officeDocument/2006/relationships/image" Target="../media/image9.jpg"/><Relationship Id="rId16" Type="http://schemas.openxmlformats.org/officeDocument/2006/relationships/slide" Target="slide6.xml"/><Relationship Id="rId20" Type="http://schemas.openxmlformats.org/officeDocument/2006/relationships/image" Target="../media/image15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jpeg"/><Relationship Id="rId24" Type="http://schemas.openxmlformats.org/officeDocument/2006/relationships/image" Target="../media/image17.png"/><Relationship Id="rId32" Type="http://schemas.openxmlformats.org/officeDocument/2006/relationships/image" Target="../media/image19.png"/><Relationship Id="rId5" Type="http://schemas.openxmlformats.org/officeDocument/2006/relationships/image" Target="../media/image2.svg"/><Relationship Id="rId15" Type="http://schemas.openxmlformats.org/officeDocument/2006/relationships/image" Target="../media/image14.png"/><Relationship Id="rId23" Type="http://schemas.openxmlformats.org/officeDocument/2006/relationships/image" Target="../media/image16.png"/><Relationship Id="rId28" Type="http://schemas.openxmlformats.org/officeDocument/2006/relationships/slide" Target="slide10.xml"/><Relationship Id="rId10" Type="http://schemas.openxmlformats.org/officeDocument/2006/relationships/image" Target="../media/image12.png"/><Relationship Id="rId19" Type="http://schemas.openxmlformats.org/officeDocument/2006/relationships/slide" Target="slide7.xml"/><Relationship Id="rId31" Type="http://schemas.openxmlformats.org/officeDocument/2006/relationships/slide" Target="slide11.xml"/><Relationship Id="rId4" Type="http://schemas.openxmlformats.org/officeDocument/2006/relationships/image" Target="../media/image1.png"/><Relationship Id="rId9" Type="http://schemas.openxmlformats.org/officeDocument/2006/relationships/image" Target="../media/image11.svg"/><Relationship Id="rId14" Type="http://schemas.openxmlformats.org/officeDocument/2006/relationships/image" Target="../media/image130.png"/><Relationship Id="rId22" Type="http://schemas.openxmlformats.org/officeDocument/2006/relationships/slide" Target="slide8.xml"/><Relationship Id="rId27" Type="http://schemas.openxmlformats.org/officeDocument/2006/relationships/image" Target="../media/image18.png"/><Relationship Id="rId30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26" Type="http://schemas.openxmlformats.org/officeDocument/2006/relationships/slide" Target="slide10.xml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hyperlink" Target="http://gtcomm.net/blog/the-osi-model-explained" TargetMode="External"/><Relationship Id="rId12" Type="http://schemas.openxmlformats.org/officeDocument/2006/relationships/image" Target="../media/image130.png"/><Relationship Id="rId17" Type="http://schemas.openxmlformats.org/officeDocument/2006/relationships/slide" Target="slide7.xml"/><Relationship Id="rId25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slide" Target="slide8.xml"/><Relationship Id="rId29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slide" Target="slide5.xml"/><Relationship Id="rId24" Type="http://schemas.openxmlformats.org/officeDocument/2006/relationships/image" Target="../media/image17.png"/><Relationship Id="rId5" Type="http://schemas.openxmlformats.org/officeDocument/2006/relationships/image" Target="../media/image6.svg"/><Relationship Id="rId15" Type="http://schemas.openxmlformats.org/officeDocument/2006/relationships/image" Target="../media/image14.png"/><Relationship Id="rId23" Type="http://schemas.openxmlformats.org/officeDocument/2006/relationships/slide" Target="slide9.xml"/><Relationship Id="rId28" Type="http://schemas.openxmlformats.org/officeDocument/2006/relationships/image" Target="../media/image19.png"/><Relationship Id="rId10" Type="http://schemas.openxmlformats.org/officeDocument/2006/relationships/image" Target="../media/image13.png"/><Relationship Id="rId19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20.jpeg"/><Relationship Id="rId14" Type="http://schemas.openxmlformats.org/officeDocument/2006/relationships/slide" Target="slide6.xml"/><Relationship Id="rId22" Type="http://schemas.openxmlformats.org/officeDocument/2006/relationships/image" Target="../media/image17.png"/><Relationship Id="rId27" Type="http://schemas.openxmlformats.org/officeDocument/2006/relationships/image" Target="../media/image18.png"/><Relationship Id="rId30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5085795" y="-224888"/>
            <a:ext cx="2735345" cy="3454221"/>
            <a:chOff x="0" y="0"/>
            <a:chExt cx="3647126" cy="460562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66675"/>
              <a:ext cx="3467932" cy="4438953"/>
              <a:chOff x="0" y="0"/>
              <a:chExt cx="6350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59361B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79194" y="0"/>
              <a:ext cx="3467932" cy="4438953"/>
              <a:chOff x="0" y="0"/>
              <a:chExt cx="6350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1324" y="615378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d</a:t>
              </a: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6E229CA2-D374-4FC0-A8D8-46312BA62B9E}"/>
              </a:ext>
            </a:extLst>
          </p:cNvPr>
          <p:cNvGrpSpPr/>
          <p:nvPr/>
        </p:nvGrpSpPr>
        <p:grpSpPr>
          <a:xfrm>
            <a:off x="0" y="-8821311"/>
            <a:ext cx="5824781" cy="8229600"/>
            <a:chOff x="0" y="0"/>
            <a:chExt cx="1534099" cy="2167467"/>
          </a:xfrm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4E941494-2DD5-423C-9348-F5BCF9373F87}"/>
                </a:ext>
              </a:extLst>
            </p:cNvPr>
            <p:cNvSpPr/>
            <p:nvPr/>
          </p:nvSpPr>
          <p:spPr>
            <a:xfrm>
              <a:off x="0" y="0"/>
              <a:ext cx="1534099" cy="2167467"/>
            </a:xfrm>
            <a:custGeom>
              <a:avLst/>
              <a:gdLst/>
              <a:ahLst/>
              <a:cxnLst/>
              <a:rect l="l" t="t" r="r" b="b"/>
              <a:pathLst>
                <a:path w="1534099" h="2167467">
                  <a:moveTo>
                    <a:pt x="0" y="0"/>
                  </a:moveTo>
                  <a:lnTo>
                    <a:pt x="1534099" y="0"/>
                  </a:lnTo>
                  <a:lnTo>
                    <a:pt x="153409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48" name="TextBox 4">
              <a:extLst>
                <a:ext uri="{FF2B5EF4-FFF2-40B4-BE49-F238E27FC236}">
                  <a16:creationId xmlns:a16="http://schemas.microsoft.com/office/drawing/2014/main" id="{4E131991-804F-492F-BADD-A2B125DB392C}"/>
                </a:ext>
              </a:extLst>
            </p:cNvPr>
            <p:cNvSpPr txBox="1"/>
            <p:nvPr/>
          </p:nvSpPr>
          <p:spPr>
            <a:xfrm>
              <a:off x="0" y="0"/>
              <a:ext cx="1534099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249169" y="739172"/>
            <a:ext cx="387513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Pengantar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Teknologi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Informasi</a:t>
            </a:r>
            <a:endParaRPr lang="en-US" sz="2059" dirty="0">
              <a:solidFill>
                <a:srgbClr val="E8CFC1"/>
              </a:solidFill>
              <a:latin typeface="Biryani Light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822623" y="6579196"/>
            <a:ext cx="7465377" cy="3707804"/>
          </a:xfrm>
          <a:custGeom>
            <a:avLst/>
            <a:gdLst/>
            <a:ahLst/>
            <a:cxnLst/>
            <a:rect l="l" t="t" r="r" b="b"/>
            <a:pathLst>
              <a:path w="7465377" h="3707804">
                <a:moveTo>
                  <a:pt x="0" y="0"/>
                </a:moveTo>
                <a:lnTo>
                  <a:pt x="7465377" y="0"/>
                </a:lnTo>
                <a:lnTo>
                  <a:pt x="7465377" y="3707804"/>
                </a:lnTo>
                <a:lnTo>
                  <a:pt x="0" y="370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103239" y="764499"/>
            <a:ext cx="3875132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1"/>
              </a:lnSpc>
            </a:pPr>
            <a:r>
              <a:rPr lang="en-US" sz="1926" dirty="0" err="1">
                <a:solidFill>
                  <a:srgbClr val="E8CFC1"/>
                </a:solidFill>
                <a:latin typeface="Biryani Light"/>
              </a:rPr>
              <a:t>Kelompok</a:t>
            </a:r>
            <a:r>
              <a:rPr lang="en-US" sz="1926" dirty="0">
                <a:solidFill>
                  <a:srgbClr val="E8CFC1"/>
                </a:solidFill>
                <a:latin typeface="Biryani Light"/>
              </a:rPr>
              <a:t> 5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7348334"/>
            <a:ext cx="4065079" cy="4114800"/>
            <a:chOff x="0" y="0"/>
            <a:chExt cx="5420106" cy="548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20106" cy="5486400"/>
            </a:xfrm>
            <a:custGeom>
              <a:avLst/>
              <a:gdLst/>
              <a:ahLst/>
              <a:cxnLst/>
              <a:rect l="l" t="t" r="r" b="b"/>
              <a:pathLst>
                <a:path w="5420106" h="5486400">
                  <a:moveTo>
                    <a:pt x="0" y="0"/>
                  </a:moveTo>
                  <a:lnTo>
                    <a:pt x="5420106" y="0"/>
                  </a:lnTo>
                  <a:lnTo>
                    <a:pt x="542010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2123552" y="1634115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b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954209" y="9615577"/>
            <a:ext cx="263618" cy="2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EBA8CA-BA03-4E85-BD89-A03C5E3907DB}"/>
              </a:ext>
            </a:extLst>
          </p:cNvPr>
          <p:cNvGrpSpPr/>
          <p:nvPr/>
        </p:nvGrpSpPr>
        <p:grpSpPr>
          <a:xfrm>
            <a:off x="0" y="0"/>
            <a:ext cx="7315200" cy="2526792"/>
            <a:chOff x="0" y="0"/>
            <a:chExt cx="7315200" cy="252679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7315200" cy="2526792"/>
              <a:chOff x="0" y="0"/>
              <a:chExt cx="9753600" cy="3369056"/>
            </a:xfrm>
          </p:grpSpPr>
          <p:sp>
            <p:nvSpPr>
              <p:cNvPr id="22" name="Freeform 22"/>
              <p:cNvSpPr/>
              <p:nvPr/>
            </p:nvSpPr>
            <p:spPr>
              <a:xfrm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5735789" y="431585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467887-0AED-4FA0-9744-A288FA07151C}"/>
                </a:ext>
              </a:extLst>
            </p:cNvPr>
            <p:cNvSpPr txBox="1"/>
            <p:nvPr/>
          </p:nvSpPr>
          <p:spPr>
            <a:xfrm>
              <a:off x="466860" y="742950"/>
              <a:ext cx="752340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" dirty="0"/>
                <a:t>d</a:t>
              </a:r>
            </a:p>
          </p:txBody>
        </p:sp>
      </p:grpSp>
      <p:grpSp>
        <p:nvGrpSpPr>
          <p:cNvPr id="39" name="Group 13">
            <a:extLst>
              <a:ext uri="{FF2B5EF4-FFF2-40B4-BE49-F238E27FC236}">
                <a16:creationId xmlns:a16="http://schemas.microsoft.com/office/drawing/2014/main" id="{88D72FBF-E8AD-407E-A360-EA0D412777D3}"/>
              </a:ext>
            </a:extLst>
          </p:cNvPr>
          <p:cNvGrpSpPr/>
          <p:nvPr/>
        </p:nvGrpSpPr>
        <p:grpSpPr>
          <a:xfrm>
            <a:off x="19004770" y="-12756"/>
            <a:ext cx="7315200" cy="2526792"/>
            <a:chOff x="0" y="0"/>
            <a:chExt cx="9753600" cy="33690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EE086928-BC6C-4059-92DD-3B2115EA9346}"/>
                </a:ext>
              </a:extLst>
            </p:cNvPr>
            <p:cNvSpPr/>
            <p:nvPr/>
          </p:nvSpPr>
          <p:spPr>
            <a:xfrm flipH="1" flipV="1">
              <a:off x="0" y="0"/>
              <a:ext cx="9753600" cy="3369056"/>
            </a:xfrm>
            <a:custGeom>
              <a:avLst/>
              <a:gdLst/>
              <a:ahLst/>
              <a:cxnLst/>
              <a:rect l="l" t="t" r="r" b="b"/>
              <a:pathLst>
                <a:path w="9753600" h="3369056">
                  <a:moveTo>
                    <a:pt x="9753600" y="3369056"/>
                  </a:moveTo>
                  <a:lnTo>
                    <a:pt x="0" y="3369056"/>
                  </a:lnTo>
                  <a:lnTo>
                    <a:pt x="0" y="0"/>
                  </a:lnTo>
                  <a:lnTo>
                    <a:pt x="9753600" y="0"/>
                  </a:lnTo>
                  <a:lnTo>
                    <a:pt x="9753600" y="336905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82E518FA-1709-4A49-B86F-7A981B807C08}"/>
                </a:ext>
              </a:extLst>
            </p:cNvPr>
            <p:cNvSpPr txBox="1"/>
            <p:nvPr/>
          </p:nvSpPr>
          <p:spPr>
            <a:xfrm>
              <a:off x="5735789" y="431585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6B3CBB-F44B-9C3C-E14F-26CFB6531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832" y="504487"/>
            <a:ext cx="1633666" cy="195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B3675A-A5C6-4BD2-8BE7-43A5D8E22DC5}"/>
              </a:ext>
            </a:extLst>
          </p:cNvPr>
          <p:cNvSpPr txBox="1"/>
          <p:nvPr/>
        </p:nvSpPr>
        <p:spPr>
          <a:xfrm>
            <a:off x="0" y="3565861"/>
            <a:ext cx="18287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bg1"/>
                </a:solidFill>
                <a:latin typeface="Tenor Sans" panose="020B0604020202020204" charset="0"/>
              </a:rPr>
              <a:t>OSI Layer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AD0F36E-1E35-0D3C-0BC6-EDAFE88CF718}"/>
              </a:ext>
            </a:extLst>
          </p:cNvPr>
          <p:cNvSpPr txBox="1"/>
          <p:nvPr/>
        </p:nvSpPr>
        <p:spPr>
          <a:xfrm>
            <a:off x="19354800" y="3889800"/>
            <a:ext cx="4419600" cy="154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0399" spc="-415" dirty="0" err="1">
                <a:solidFill>
                  <a:srgbClr val="FFFFFF"/>
                </a:solidFill>
                <a:latin typeface="Tenor Sans"/>
              </a:rPr>
              <a:t>Apa</a:t>
            </a:r>
            <a:r>
              <a:rPr lang="en-US" sz="10399" spc="-415" dirty="0">
                <a:solidFill>
                  <a:srgbClr val="FFFFFF"/>
                </a:solidFill>
                <a:latin typeface="Tenor Sans"/>
              </a:rPr>
              <a:t> </a:t>
            </a:r>
            <a:r>
              <a:rPr lang="en-US" sz="10399" spc="-415" dirty="0" err="1">
                <a:solidFill>
                  <a:srgbClr val="FFFFFF"/>
                </a:solidFill>
                <a:latin typeface="Tenor Sans"/>
              </a:rPr>
              <a:t>itu</a:t>
            </a:r>
            <a:r>
              <a:rPr lang="en-US" sz="10399" spc="-415" dirty="0">
                <a:solidFill>
                  <a:srgbClr val="FFFFFF"/>
                </a:solidFill>
                <a:latin typeface="Tenor Sans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B0387-8E98-22DD-6CDA-5743735E52B2}"/>
              </a:ext>
            </a:extLst>
          </p:cNvPr>
          <p:cNvSpPr txBox="1"/>
          <p:nvPr/>
        </p:nvSpPr>
        <p:spPr>
          <a:xfrm>
            <a:off x="23774400" y="5395905"/>
            <a:ext cx="76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dirty="0">
                <a:solidFill>
                  <a:schemeClr val="bg1"/>
                </a:solidFill>
                <a:latin typeface="Tenor Sans" panose="020B060402020202020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534EBC-2FC2-F69D-DD27-3E41C8357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5848" y="1793748"/>
            <a:ext cx="7845552" cy="78455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8598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D4EF36-D83A-45F3-9EB0-BE34A9122A59}"/>
              </a:ext>
            </a:extLst>
          </p:cNvPr>
          <p:cNvGrpSpPr/>
          <p:nvPr/>
        </p:nvGrpSpPr>
        <p:grpSpPr>
          <a:xfrm>
            <a:off x="2631" y="10401300"/>
            <a:ext cx="18288000" cy="2544089"/>
            <a:chOff x="0" y="7760208"/>
            <a:chExt cx="18288000" cy="2544089"/>
          </a:xfrm>
        </p:grpSpPr>
        <p:grpSp>
          <p:nvGrpSpPr>
            <p:cNvPr id="18" name="Group 18"/>
            <p:cNvGrpSpPr/>
            <p:nvPr/>
          </p:nvGrpSpPr>
          <p:grpSpPr>
            <a:xfrm>
              <a:off x="10972800" y="7760208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0" y="8203105"/>
              <a:ext cx="6083065" cy="2101192"/>
              <a:chOff x="0" y="0"/>
              <a:chExt cx="8110754" cy="2801590"/>
            </a:xfrm>
          </p:grpSpPr>
          <p:sp>
            <p:nvSpPr>
              <p:cNvPr id="30" name="Freeform 30"/>
              <p:cNvSpPr/>
              <p:nvPr/>
            </p:nvSpPr>
            <p:spPr>
              <a:xfrm flipH="1" flipV="1">
                <a:off x="0" y="0"/>
                <a:ext cx="8110754" cy="2801590"/>
              </a:xfrm>
              <a:custGeom>
                <a:avLst/>
                <a:gdLst/>
                <a:ahLst/>
                <a:cxnLst/>
                <a:rect l="l" t="t" r="r" b="b"/>
                <a:pathLst>
                  <a:path w="8110754" h="2801590">
                    <a:moveTo>
                      <a:pt x="8110754" y="2801590"/>
                    </a:moveTo>
                    <a:lnTo>
                      <a:pt x="0" y="2801590"/>
                    </a:lnTo>
                    <a:lnTo>
                      <a:pt x="0" y="0"/>
                    </a:lnTo>
                    <a:lnTo>
                      <a:pt x="8110754" y="0"/>
                    </a:lnTo>
                    <a:lnTo>
                      <a:pt x="8110754" y="280159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4769683" y="357287"/>
                <a:ext cx="292288" cy="261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3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106E1F-35EF-D218-728B-30B12F03C762}"/>
              </a:ext>
            </a:extLst>
          </p:cNvPr>
          <p:cNvGrpSpPr/>
          <p:nvPr/>
        </p:nvGrpSpPr>
        <p:grpSpPr>
          <a:xfrm>
            <a:off x="-32518" y="-3396404"/>
            <a:ext cx="18260741" cy="3358304"/>
            <a:chOff x="-32518" y="-194866"/>
            <a:chExt cx="18260741" cy="33583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60A6299-12EE-2803-A2A5-9D95A75E81DA}"/>
                </a:ext>
              </a:extLst>
            </p:cNvPr>
            <p:cNvGrpSpPr/>
            <p:nvPr/>
          </p:nvGrpSpPr>
          <p:grpSpPr>
            <a:xfrm>
              <a:off x="-32518" y="-194866"/>
              <a:ext cx="18260741" cy="3358304"/>
              <a:chOff x="-32518" y="-194866"/>
              <a:chExt cx="18260741" cy="3358304"/>
            </a:xfrm>
          </p:grpSpPr>
          <p:sp>
            <p:nvSpPr>
              <p:cNvPr id="7" name="Freeform 7"/>
              <p:cNvSpPr/>
              <p:nvPr/>
            </p:nvSpPr>
            <p:spPr>
              <a:xfrm rot="-10800000">
                <a:off x="-32518" y="-714"/>
                <a:ext cx="6370775" cy="3164152"/>
              </a:xfrm>
              <a:custGeom>
                <a:avLst/>
                <a:gdLst/>
                <a:ahLst/>
                <a:cxnLst/>
                <a:rect l="l" t="t" r="r" b="b"/>
                <a:pathLst>
                  <a:path w="6370775" h="3164152">
                    <a:moveTo>
                      <a:pt x="0" y="0"/>
                    </a:moveTo>
                    <a:lnTo>
                      <a:pt x="6370775" y="0"/>
                    </a:lnTo>
                    <a:lnTo>
                      <a:pt x="6370775" y="3164152"/>
                    </a:lnTo>
                    <a:lnTo>
                      <a:pt x="0" y="31641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344401" y="1181467"/>
                <a:ext cx="3887196" cy="3206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471"/>
                  </a:lnSpc>
                </a:pPr>
                <a:r>
                  <a:rPr lang="en-US" sz="2059" dirty="0" err="1">
                    <a:solidFill>
                      <a:srgbClr val="E8CFC1"/>
                    </a:solidFill>
                    <a:latin typeface="Biryani Light"/>
                  </a:rPr>
                  <a:t>Pengantar</a:t>
                </a:r>
                <a:r>
                  <a:rPr lang="en-US" sz="2059" dirty="0">
                    <a:solidFill>
                      <a:srgbClr val="E8CFC1"/>
                    </a:solidFill>
                    <a:latin typeface="Biryani Light"/>
                  </a:rPr>
                  <a:t> </a:t>
                </a:r>
                <a:r>
                  <a:rPr lang="en-US" sz="2059" dirty="0" err="1">
                    <a:solidFill>
                      <a:srgbClr val="E8CFC1"/>
                    </a:solidFill>
                    <a:latin typeface="Biryani Light"/>
                  </a:rPr>
                  <a:t>Teknologi</a:t>
                </a:r>
                <a:r>
                  <a:rPr lang="en-US" sz="2059" dirty="0">
                    <a:solidFill>
                      <a:srgbClr val="E8CFC1"/>
                    </a:solidFill>
                    <a:latin typeface="Biryani Light"/>
                  </a:rPr>
                  <a:t> </a:t>
                </a:r>
                <a:r>
                  <a:rPr lang="en-US" sz="2059" dirty="0" err="1">
                    <a:solidFill>
                      <a:srgbClr val="E8CFC1"/>
                    </a:solidFill>
                    <a:latin typeface="Biryani Light"/>
                  </a:rPr>
                  <a:t>Informasi</a:t>
                </a:r>
                <a:endParaRPr lang="en-US" sz="2059" dirty="0">
                  <a:solidFill>
                    <a:srgbClr val="E8CFC1"/>
                  </a:solidFill>
                  <a:latin typeface="Biryani Light"/>
                </a:endParaRP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2727859" y="1028700"/>
                <a:ext cx="2654173" cy="29527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2311"/>
                  </a:lnSpc>
                </a:pPr>
                <a:r>
                  <a:rPr lang="en-US" sz="1926" dirty="0" err="1">
                    <a:solidFill>
                      <a:srgbClr val="E8CFC1"/>
                    </a:solidFill>
                    <a:latin typeface="Biryani Light"/>
                  </a:rPr>
                  <a:t>Kelompok</a:t>
                </a:r>
                <a:r>
                  <a:rPr lang="en-US" sz="1926" dirty="0">
                    <a:solidFill>
                      <a:srgbClr val="E8CFC1"/>
                    </a:solidFill>
                    <a:latin typeface="Biryani Light"/>
                  </a:rPr>
                  <a:t> 5</a:t>
                </a:r>
              </a:p>
            </p:txBody>
          </p:sp>
          <p:grpSp>
            <p:nvGrpSpPr>
              <p:cNvPr id="21" name="Group 21"/>
              <p:cNvGrpSpPr/>
              <p:nvPr/>
            </p:nvGrpSpPr>
            <p:grpSpPr>
              <a:xfrm>
                <a:off x="16290376" y="-194866"/>
                <a:ext cx="1937847" cy="2447133"/>
                <a:chOff x="0" y="0"/>
                <a:chExt cx="2583796" cy="3262844"/>
              </a:xfrm>
            </p:grpSpPr>
            <p:grpSp>
              <p:nvGrpSpPr>
                <p:cNvPr id="22" name="Group 22"/>
                <p:cNvGrpSpPr/>
                <p:nvPr/>
              </p:nvGrpSpPr>
              <p:grpSpPr>
                <a:xfrm>
                  <a:off x="0" y="118080"/>
                  <a:ext cx="2456847" cy="3144764"/>
                  <a:chOff x="0" y="0"/>
                  <a:chExt cx="635000" cy="812800"/>
                </a:xfrm>
              </p:grpSpPr>
              <p:sp>
                <p:nvSpPr>
                  <p:cNvPr id="23" name="Freeform 23"/>
                  <p:cNvSpPr/>
                  <p:nvPr/>
                </p:nvSpPr>
                <p:spPr>
                  <a:xfrm>
                    <a:off x="0" y="0"/>
                    <a:ext cx="6350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" h="812800">
                        <a:moveTo>
                          <a:pt x="635000" y="0"/>
                        </a:moveTo>
                        <a:lnTo>
                          <a:pt x="635000" y="698500"/>
                        </a:lnTo>
                        <a:lnTo>
                          <a:pt x="317500" y="812800"/>
                        </a:lnTo>
                        <a:lnTo>
                          <a:pt x="0" y="698500"/>
                        </a:lnTo>
                        <a:lnTo>
                          <a:pt x="0" y="0"/>
                        </a:lnTo>
                        <a:lnTo>
                          <a:pt x="635000" y="0"/>
                        </a:lnTo>
                        <a:close/>
                      </a:path>
                    </a:pathLst>
                  </a:custGeom>
                  <a:solidFill>
                    <a:srgbClr val="59361B"/>
                  </a:solidFill>
                </p:spPr>
              </p:sp>
              <p:sp>
                <p:nvSpPr>
                  <p:cNvPr id="24" name="TextBox 24"/>
                  <p:cNvSpPr txBox="1"/>
                  <p:nvPr/>
                </p:nvSpPr>
                <p:spPr>
                  <a:xfrm>
                    <a:off x="0" y="0"/>
                    <a:ext cx="635000" cy="69850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471"/>
                      </a:lnSpc>
                    </a:pPr>
                    <a:endParaRPr/>
                  </a:p>
                </p:txBody>
              </p:sp>
            </p:grpSp>
            <p:grpSp>
              <p:nvGrpSpPr>
                <p:cNvPr id="25" name="Group 25"/>
                <p:cNvGrpSpPr/>
                <p:nvPr/>
              </p:nvGrpSpPr>
              <p:grpSpPr>
                <a:xfrm>
                  <a:off x="126950" y="0"/>
                  <a:ext cx="2456847" cy="3144764"/>
                  <a:chOff x="0" y="0"/>
                  <a:chExt cx="635000" cy="812800"/>
                </a:xfrm>
              </p:grpSpPr>
              <p:sp>
                <p:nvSpPr>
                  <p:cNvPr id="26" name="Freeform 26"/>
                  <p:cNvSpPr/>
                  <p:nvPr/>
                </p:nvSpPr>
                <p:spPr>
                  <a:xfrm>
                    <a:off x="0" y="0"/>
                    <a:ext cx="6350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" h="812800">
                        <a:moveTo>
                          <a:pt x="635000" y="0"/>
                        </a:moveTo>
                        <a:lnTo>
                          <a:pt x="635000" y="698500"/>
                        </a:lnTo>
                        <a:lnTo>
                          <a:pt x="317500" y="812800"/>
                        </a:lnTo>
                        <a:lnTo>
                          <a:pt x="0" y="698500"/>
                        </a:lnTo>
                        <a:lnTo>
                          <a:pt x="0" y="0"/>
                        </a:lnTo>
                        <a:lnTo>
                          <a:pt x="635000" y="0"/>
                        </a:lnTo>
                        <a:close/>
                      </a:path>
                    </a:pathLst>
                  </a:custGeom>
                  <a:solidFill>
                    <a:srgbClr val="A87008"/>
                  </a:solidFill>
                </p:spPr>
              </p:sp>
              <p:sp>
                <p:nvSpPr>
                  <p:cNvPr id="27" name="TextBox 27"/>
                  <p:cNvSpPr txBox="1"/>
                  <p:nvPr/>
                </p:nvSpPr>
                <p:spPr>
                  <a:xfrm>
                    <a:off x="0" y="0"/>
                    <a:ext cx="635000" cy="69850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2471"/>
                      </a:lnSpc>
                    </a:pPr>
                    <a:endParaRPr/>
                  </a:p>
                </p:txBody>
              </p:sp>
            </p:grpSp>
            <p:sp>
              <p:nvSpPr>
                <p:cNvPr id="28" name="TextBox 28"/>
                <p:cNvSpPr txBox="1"/>
                <p:nvPr/>
              </p:nvSpPr>
              <p:spPr>
                <a:xfrm>
                  <a:off x="383500" y="433186"/>
                  <a:ext cx="249013" cy="237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113"/>
                    </a:lnSpc>
                  </a:pPr>
                  <a:r>
                    <a:rPr lang="en-US" sz="100">
                      <a:solidFill>
                        <a:srgbClr val="A87008"/>
                      </a:solidFill>
                      <a:latin typeface="Forum"/>
                    </a:rPr>
                    <a:t>d</a:t>
                  </a:r>
                </a:p>
              </p:txBody>
            </p:sp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ECC1A1-2096-5A4D-4A9C-42E9971E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8786" y="194522"/>
              <a:ext cx="1481028" cy="177035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62E9E6-F9BF-E16A-E54C-6D23C5E1429F}"/>
              </a:ext>
            </a:extLst>
          </p:cNvPr>
          <p:cNvGrpSpPr/>
          <p:nvPr/>
        </p:nvGrpSpPr>
        <p:grpSpPr>
          <a:xfrm>
            <a:off x="26898600" y="2163707"/>
            <a:ext cx="7510119" cy="6416069"/>
            <a:chOff x="10323641" y="2163707"/>
            <a:chExt cx="7510119" cy="6416069"/>
          </a:xfrm>
        </p:grpSpPr>
        <p:grpSp>
          <p:nvGrpSpPr>
            <p:cNvPr id="2" name="Group 2"/>
            <p:cNvGrpSpPr/>
            <p:nvPr/>
          </p:nvGrpSpPr>
          <p:grpSpPr>
            <a:xfrm rot="10800000">
              <a:off x="10323641" y="2842225"/>
              <a:ext cx="7091522" cy="3164154"/>
              <a:chOff x="0" y="0"/>
              <a:chExt cx="3128169" cy="134639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323641" y="2163707"/>
              <a:ext cx="7091522" cy="1238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spc="-320" dirty="0">
                  <a:solidFill>
                    <a:srgbClr val="F2BD99"/>
                  </a:solidFill>
                  <a:latin typeface="Tenor Sans"/>
                </a:rPr>
                <a:t>Data Link Layer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18D4BB-341E-05D4-8BD3-EAB12A345232}"/>
                </a:ext>
              </a:extLst>
            </p:cNvPr>
            <p:cNvSpPr txBox="1"/>
            <p:nvPr/>
          </p:nvSpPr>
          <p:spPr>
            <a:xfrm>
              <a:off x="10525058" y="3220202"/>
              <a:ext cx="668663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Data Link Layer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adalah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lapisan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kedua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dalam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model OSI yang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bertanggung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jawab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untuk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mengirimkan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data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antara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node-node pada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segmen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jaringan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melalui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physical layer	</a:t>
              </a:r>
            </a:p>
          </p:txBody>
        </p:sp>
        <p:grpSp>
          <p:nvGrpSpPr>
            <p:cNvPr id="34" name="Group 2">
              <a:extLst>
                <a:ext uri="{FF2B5EF4-FFF2-40B4-BE49-F238E27FC236}">
                  <a16:creationId xmlns:a16="http://schemas.microsoft.com/office/drawing/2014/main" id="{4AD2E4D2-E242-4316-9F94-2D4F55A90757}"/>
                </a:ext>
              </a:extLst>
            </p:cNvPr>
            <p:cNvGrpSpPr/>
            <p:nvPr/>
          </p:nvGrpSpPr>
          <p:grpSpPr>
            <a:xfrm rot="10800000">
              <a:off x="10991850" y="6221202"/>
              <a:ext cx="6841910" cy="2358574"/>
              <a:chOff x="0" y="0"/>
              <a:chExt cx="3128169" cy="1346390"/>
            </a:xfrm>
          </p:grpSpPr>
          <p:sp>
            <p:nvSpPr>
              <p:cNvPr id="35" name="Freeform 3">
                <a:extLst>
                  <a:ext uri="{FF2B5EF4-FFF2-40B4-BE49-F238E27FC236}">
                    <a16:creationId xmlns:a16="http://schemas.microsoft.com/office/drawing/2014/main" id="{585F9B34-C751-5882-2D8E-35CFB0CC8B9D}"/>
                  </a:ext>
                </a:extLst>
              </p:cNvPr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36" name="TextBox 4">
                <a:extLst>
                  <a:ext uri="{FF2B5EF4-FFF2-40B4-BE49-F238E27FC236}">
                    <a16:creationId xmlns:a16="http://schemas.microsoft.com/office/drawing/2014/main" id="{397EFBCF-7709-E564-A785-A7570F46F364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87CEF6-7861-4F88-46C6-1A07D99B1611}"/>
                </a:ext>
              </a:extLst>
            </p:cNvPr>
            <p:cNvSpPr txBox="1"/>
            <p:nvPr/>
          </p:nvSpPr>
          <p:spPr>
            <a:xfrm>
              <a:off x="11278786" y="6365307"/>
              <a:ext cx="6268038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Fungsi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data link layer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adalah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Kontrol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Kesalahan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, Error Control, dan flow control.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Contoh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protokol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: Ethernet dan Wi-Fi.	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9B993F-F3B3-4108-BE74-F735860FBDC8}"/>
              </a:ext>
            </a:extLst>
          </p:cNvPr>
          <p:cNvSpPr txBox="1"/>
          <p:nvPr/>
        </p:nvSpPr>
        <p:spPr>
          <a:xfrm>
            <a:off x="3440906" y="3878401"/>
            <a:ext cx="1140618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Data Link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153482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1.48148E-6 L -0.81241 0.0060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5" y="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-2.22222E-6 L -0.93446 -2.22222E-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2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9.87654E-7 L 0.00252 0.31867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59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-0.00017 -0.16065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-80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1.23457E-7 L -0.98134 -0.0038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71" y="-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241 0.00602 L -4.19451E-17 2.96296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16065 L -2.71322E-17 -4.44444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3447 -2.22222E-6 L 1.52778E-6 -2.22222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1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2 0.31867 L 4.77049E-18 -3.33333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9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134 -0.00386 L -3.33333E-6 7.40741E-7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42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2DD571-1CA5-5520-2447-4403F9117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6552" y="2327148"/>
            <a:ext cx="7845552" cy="78455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25766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96CECD-19AB-4A48-BF63-735C31F49264}"/>
              </a:ext>
            </a:extLst>
          </p:cNvPr>
          <p:cNvGrpSpPr/>
          <p:nvPr/>
        </p:nvGrpSpPr>
        <p:grpSpPr>
          <a:xfrm>
            <a:off x="-28697" y="10629900"/>
            <a:ext cx="20980427" cy="3347163"/>
            <a:chOff x="15534" y="7031343"/>
            <a:chExt cx="20980427" cy="3347163"/>
          </a:xfrm>
        </p:grpSpPr>
        <p:sp>
          <p:nvSpPr>
            <p:cNvPr id="17" name="Freeform 17"/>
            <p:cNvSpPr/>
            <p:nvPr/>
          </p:nvSpPr>
          <p:spPr>
            <a:xfrm rot="-10800000" flipV="1">
              <a:off x="15534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3164152"/>
                  </a:moveTo>
                  <a:lnTo>
                    <a:pt x="6370775" y="3164152"/>
                  </a:lnTo>
                  <a:lnTo>
                    <a:pt x="6370775" y="0"/>
                  </a:lnTo>
                  <a:lnTo>
                    <a:pt x="0" y="0"/>
                  </a:lnTo>
                  <a:lnTo>
                    <a:pt x="0" y="316415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11305742" y="7031343"/>
              <a:ext cx="9690219" cy="3347163"/>
              <a:chOff x="0" y="0"/>
              <a:chExt cx="12920291" cy="4462884"/>
            </a:xfrm>
          </p:grpSpPr>
          <p:sp>
            <p:nvSpPr>
              <p:cNvPr id="22" name="Freeform 22"/>
              <p:cNvSpPr/>
              <p:nvPr/>
            </p:nvSpPr>
            <p:spPr>
              <a:xfrm rot="-10800000" flipV="1">
                <a:off x="0" y="0"/>
                <a:ext cx="12920291" cy="4462884"/>
              </a:xfrm>
              <a:custGeom>
                <a:avLst/>
                <a:gdLst/>
                <a:ahLst/>
                <a:cxnLst/>
                <a:rect l="l" t="t" r="r" b="b"/>
                <a:pathLst>
                  <a:path w="12920291" h="4462884">
                    <a:moveTo>
                      <a:pt x="0" y="4462884"/>
                    </a:moveTo>
                    <a:lnTo>
                      <a:pt x="12920291" y="4462884"/>
                    </a:lnTo>
                    <a:lnTo>
                      <a:pt x="12920291" y="0"/>
                    </a:lnTo>
                    <a:lnTo>
                      <a:pt x="0" y="0"/>
                    </a:lnTo>
                    <a:lnTo>
                      <a:pt x="0" y="4462884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23"/>
              <p:cNvSpPr txBox="1"/>
              <p:nvPr/>
            </p:nvSpPr>
            <p:spPr>
              <a:xfrm rot="-10800000">
                <a:off x="4856660" y="3852016"/>
                <a:ext cx="465609" cy="360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11"/>
                  </a:lnSpc>
                </a:pPr>
                <a:r>
                  <a:rPr lang="en-US" sz="132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5A9301-4F95-0963-A46A-7884509E2524}"/>
              </a:ext>
            </a:extLst>
          </p:cNvPr>
          <p:cNvGrpSpPr/>
          <p:nvPr/>
        </p:nvGrpSpPr>
        <p:grpSpPr>
          <a:xfrm>
            <a:off x="-2398982" y="-2501438"/>
            <a:ext cx="19658282" cy="2615738"/>
            <a:chOff x="-2398982" y="-239351"/>
            <a:chExt cx="19658282" cy="2615738"/>
          </a:xfrm>
        </p:grpSpPr>
        <p:sp>
          <p:nvSpPr>
            <p:cNvPr id="15" name="TextBox 15"/>
            <p:cNvSpPr txBox="1"/>
            <p:nvPr/>
          </p:nvSpPr>
          <p:spPr>
            <a:xfrm>
              <a:off x="1717633" y="1134793"/>
              <a:ext cx="389633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71"/>
                </a:lnSpc>
              </a:pP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Pengantar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Teknologi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Informasi</a:t>
              </a:r>
              <a:endParaRPr lang="en-US" sz="2059" dirty="0">
                <a:solidFill>
                  <a:srgbClr val="E8CFC1"/>
                </a:solidFill>
                <a:latin typeface="Biryani Light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605127" y="1028700"/>
              <a:ext cx="2654173" cy="295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11"/>
                </a:lnSpc>
              </a:pPr>
              <a:r>
                <a:rPr lang="en-US" sz="1926" dirty="0" err="1">
                  <a:solidFill>
                    <a:srgbClr val="E8CFC1"/>
                  </a:solidFill>
                  <a:latin typeface="Biryani Light"/>
                </a:rPr>
                <a:t>Kelompok</a:t>
              </a:r>
              <a:r>
                <a:rPr lang="en-US" sz="1926" dirty="0">
                  <a:solidFill>
                    <a:srgbClr val="E8CFC1"/>
                  </a:solidFill>
                  <a:latin typeface="Biryani Light"/>
                </a:rPr>
                <a:t> 5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-2398982" y="-150405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H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0"/>
                    </a:moveTo>
                    <a:lnTo>
                      <a:pt x="0" y="0"/>
                    </a:lnTo>
                    <a:lnTo>
                      <a:pt x="0" y="3369056"/>
                    </a:lnTo>
                    <a:lnTo>
                      <a:pt x="9753600" y="3369056"/>
                    </a:lnTo>
                    <a:lnTo>
                      <a:pt x="975360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1182181" y="-239351"/>
              <a:ext cx="1937847" cy="2447133"/>
              <a:chOff x="0" y="0"/>
              <a:chExt cx="2583796" cy="3262844"/>
            </a:xfrm>
          </p:grpSpPr>
          <p:grpSp>
            <p:nvGrpSpPr>
              <p:cNvPr id="25" name="Group 25"/>
              <p:cNvGrpSpPr/>
              <p:nvPr/>
            </p:nvGrpSpPr>
            <p:grpSpPr>
              <a:xfrm>
                <a:off x="0" y="118080"/>
                <a:ext cx="2456847" cy="3144764"/>
                <a:chOff x="0" y="0"/>
                <a:chExt cx="6350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59361B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126950" y="0"/>
                <a:ext cx="2456847" cy="3144764"/>
                <a:chOff x="0" y="0"/>
                <a:chExt cx="635000" cy="8128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sp>
            <p:nvSpPr>
              <p:cNvPr id="31" name="TextBox 31"/>
              <p:cNvSpPr txBox="1"/>
              <p:nvPr/>
            </p:nvSpPr>
            <p:spPr>
              <a:xfrm>
                <a:off x="383500" y="433186"/>
                <a:ext cx="249013" cy="2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1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d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E1ABAE8-E6ED-4C31-0D82-EEC85239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58197" y="135674"/>
              <a:ext cx="1481028" cy="177035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8D5C9-1E81-97D4-A356-FF749EEA7230}"/>
              </a:ext>
            </a:extLst>
          </p:cNvPr>
          <p:cNvGrpSpPr/>
          <p:nvPr/>
        </p:nvGrpSpPr>
        <p:grpSpPr>
          <a:xfrm>
            <a:off x="-15327043" y="1773327"/>
            <a:ext cx="6716443" cy="2939395"/>
            <a:chOff x="1239568" y="1773327"/>
            <a:chExt cx="6716443" cy="2939395"/>
          </a:xfrm>
        </p:grpSpPr>
        <p:grpSp>
          <p:nvGrpSpPr>
            <p:cNvPr id="11" name="Group 2">
              <a:extLst>
                <a:ext uri="{FF2B5EF4-FFF2-40B4-BE49-F238E27FC236}">
                  <a16:creationId xmlns:a16="http://schemas.microsoft.com/office/drawing/2014/main" id="{0F4C67EE-B36A-101E-ED5C-E5E104B51A9A}"/>
                </a:ext>
              </a:extLst>
            </p:cNvPr>
            <p:cNvGrpSpPr/>
            <p:nvPr/>
          </p:nvGrpSpPr>
          <p:grpSpPr>
            <a:xfrm>
              <a:off x="1239568" y="2482204"/>
              <a:ext cx="6716443" cy="2230518"/>
              <a:chOff x="0" y="0"/>
              <a:chExt cx="3128169" cy="1346390"/>
            </a:xfrm>
          </p:grpSpPr>
          <p:sp>
            <p:nvSpPr>
              <p:cNvPr id="38" name="Freeform 3">
                <a:extLst>
                  <a:ext uri="{FF2B5EF4-FFF2-40B4-BE49-F238E27FC236}">
                    <a16:creationId xmlns:a16="http://schemas.microsoft.com/office/drawing/2014/main" id="{867439CC-63F5-6BC3-1B69-BC1066A70265}"/>
                  </a:ext>
                </a:extLst>
              </p:cNvPr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39" name="TextBox 4">
                <a:extLst>
                  <a:ext uri="{FF2B5EF4-FFF2-40B4-BE49-F238E27FC236}">
                    <a16:creationId xmlns:a16="http://schemas.microsoft.com/office/drawing/2014/main" id="{9925E95D-62EC-4CEA-C5DA-0A40F33967BF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12" name="TextBox 15">
              <a:extLst>
                <a:ext uri="{FF2B5EF4-FFF2-40B4-BE49-F238E27FC236}">
                  <a16:creationId xmlns:a16="http://schemas.microsoft.com/office/drawing/2014/main" id="{B7AD312C-92EB-2227-7120-B1FF22D7E915}"/>
                </a:ext>
              </a:extLst>
            </p:cNvPr>
            <p:cNvSpPr txBox="1"/>
            <p:nvPr/>
          </p:nvSpPr>
          <p:spPr>
            <a:xfrm>
              <a:off x="1283777" y="1773327"/>
              <a:ext cx="6370775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spc="-320" dirty="0">
                  <a:solidFill>
                    <a:srgbClr val="F2BD99"/>
                  </a:solidFill>
                  <a:latin typeface="Tenor Sans"/>
                </a:rPr>
                <a:t>Physical Layer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A0B49-06A7-741A-8A80-78366AC19952}"/>
                </a:ext>
              </a:extLst>
            </p:cNvPr>
            <p:cNvSpPr txBox="1"/>
            <p:nvPr/>
          </p:nvSpPr>
          <p:spPr>
            <a:xfrm>
              <a:off x="1677189" y="2876757"/>
              <a:ext cx="58411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Lapisan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terendah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dari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model OSI.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Disini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Frame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diubah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menjadi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bit dan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ditransmisikan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 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secara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 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fisik</a:t>
              </a:r>
              <a:endParaRPr lang="en-US" sz="3200" dirty="0">
                <a:solidFill>
                  <a:srgbClr val="FFFFFF"/>
                </a:solidFill>
                <a:latin typeface="Forum" panose="020B060402020202020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807992-634E-0B6C-4469-789393971863}"/>
              </a:ext>
            </a:extLst>
          </p:cNvPr>
          <p:cNvSpPr txBox="1"/>
          <p:nvPr/>
        </p:nvSpPr>
        <p:spPr>
          <a:xfrm>
            <a:off x="18344562" y="6365307"/>
            <a:ext cx="6268038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" dirty="0" err="1">
                <a:solidFill>
                  <a:srgbClr val="FFFFFF"/>
                </a:solidFill>
                <a:latin typeface="Forum"/>
              </a:rPr>
              <a:t>Fungsi</a:t>
            </a:r>
            <a:r>
              <a:rPr lang="en-US" sz="100" dirty="0">
                <a:solidFill>
                  <a:srgbClr val="FFFFFF"/>
                </a:solidFill>
                <a:latin typeface="Forum"/>
              </a:rPr>
              <a:t> data link layer </a:t>
            </a:r>
            <a:r>
              <a:rPr lang="en-US" sz="100" dirty="0" err="1">
                <a:solidFill>
                  <a:srgbClr val="FFFFFF"/>
                </a:solidFill>
                <a:latin typeface="Forum"/>
              </a:rPr>
              <a:t>adalah</a:t>
            </a:r>
            <a:r>
              <a:rPr lang="en-US" sz="100" dirty="0">
                <a:solidFill>
                  <a:srgbClr val="FFFFFF"/>
                </a:solidFill>
                <a:latin typeface="Forum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/>
              </a:rPr>
              <a:t>Kontrol</a:t>
            </a:r>
            <a:r>
              <a:rPr lang="en-US" sz="100" dirty="0">
                <a:solidFill>
                  <a:srgbClr val="FFFFFF"/>
                </a:solidFill>
                <a:latin typeface="Forum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/>
              </a:rPr>
              <a:t>Kesalahan</a:t>
            </a:r>
            <a:r>
              <a:rPr lang="en-US" sz="100" dirty="0">
                <a:solidFill>
                  <a:srgbClr val="FFFFFF"/>
                </a:solidFill>
                <a:latin typeface="Forum"/>
              </a:rPr>
              <a:t>, Error Control, dan flow control. </a:t>
            </a:r>
            <a:r>
              <a:rPr lang="en-US" sz="100" dirty="0" err="1">
                <a:solidFill>
                  <a:srgbClr val="FFFFFF"/>
                </a:solidFill>
                <a:latin typeface="Forum"/>
              </a:rPr>
              <a:t>Contoh</a:t>
            </a:r>
            <a:r>
              <a:rPr lang="en-US" sz="100" dirty="0">
                <a:solidFill>
                  <a:srgbClr val="FFFFFF"/>
                </a:solidFill>
                <a:latin typeface="Forum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/>
              </a:rPr>
              <a:t>protokol</a:t>
            </a:r>
            <a:r>
              <a:rPr lang="en-US" sz="100" dirty="0">
                <a:solidFill>
                  <a:srgbClr val="FFFFFF"/>
                </a:solidFill>
                <a:latin typeface="Forum"/>
              </a:rPr>
              <a:t>: Ethernet dan Wi-Fi.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BFA32-9D9D-0B0B-95C6-B2874C7EC66B}"/>
              </a:ext>
            </a:extLst>
          </p:cNvPr>
          <p:cNvSpPr txBox="1"/>
          <p:nvPr/>
        </p:nvSpPr>
        <p:spPr>
          <a:xfrm>
            <a:off x="3938587" y="4000500"/>
            <a:ext cx="1041082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Physical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4098912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.7875 0.0089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75" y="4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17284E-7 L 0.00208 0.2308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15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9086 -0.00047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34" y="-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34568E-6 L -0.00122 -0.34784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-1739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-1.7284E-6 L 0.98533 -0.0038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62" y="-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875 0.00895 L 0 2.96296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75" y="-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23086 L -3.33333E-6 4.81481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086 -0.00047 L -2.91667E-6 2.22222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25" y="-3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34784 L -3.33333E-6 -3.7037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533 -0.00386 L 3.33333E-6 -3.7037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0"/>
            <a:ext cx="8527589" cy="2945571"/>
            <a:chOff x="0" y="0"/>
            <a:chExt cx="11370118" cy="3927428"/>
          </a:xfrm>
        </p:grpSpPr>
        <p:sp>
          <p:nvSpPr>
            <p:cNvPr id="5" name="Freeform 5"/>
            <p:cNvSpPr/>
            <p:nvPr/>
          </p:nvSpPr>
          <p:spPr>
            <a:xfrm flipV="1">
              <a:off x="0" y="0"/>
              <a:ext cx="11370118" cy="3927428"/>
            </a:xfrm>
            <a:custGeom>
              <a:avLst/>
              <a:gdLst/>
              <a:ahLst/>
              <a:cxnLst/>
              <a:rect l="l" t="t" r="r" b="b"/>
              <a:pathLst>
                <a:path w="11370118" h="3927428">
                  <a:moveTo>
                    <a:pt x="0" y="3927428"/>
                  </a:moveTo>
                  <a:lnTo>
                    <a:pt x="11370118" y="3927428"/>
                  </a:lnTo>
                  <a:lnTo>
                    <a:pt x="11370118" y="0"/>
                  </a:lnTo>
                  <a:lnTo>
                    <a:pt x="0" y="0"/>
                  </a:lnTo>
                  <a:lnTo>
                    <a:pt x="0" y="3927428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6686414" y="504693"/>
              <a:ext cx="409746" cy="32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6"/>
                </a:lnSpc>
              </a:pPr>
              <a:r>
                <a:rPr lang="en-US" sz="116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24600" y="1019175"/>
            <a:ext cx="3875132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Pengantar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Teknologi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Informasi</a:t>
            </a:r>
            <a:endParaRPr lang="en-US" sz="2059" dirty="0">
              <a:solidFill>
                <a:srgbClr val="E8CFC1"/>
              </a:solidFill>
              <a:latin typeface="Biryani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67035" y="1028700"/>
            <a:ext cx="3875132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1"/>
              </a:lnSpc>
            </a:pPr>
            <a:r>
              <a:rPr lang="en-US" sz="1926" dirty="0" err="1">
                <a:solidFill>
                  <a:srgbClr val="E8CFC1"/>
                </a:solidFill>
                <a:latin typeface="Biryani Light"/>
              </a:rPr>
              <a:t>Kelompok</a:t>
            </a:r>
            <a:r>
              <a:rPr lang="en-US" sz="1926" dirty="0">
                <a:solidFill>
                  <a:srgbClr val="E8CFC1"/>
                </a:solidFill>
                <a:latin typeface="Biryani Light"/>
              </a:rPr>
              <a:t> 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348328" y="-508649"/>
            <a:ext cx="2735345" cy="3454221"/>
            <a:chOff x="0" y="0"/>
            <a:chExt cx="3647126" cy="460562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66675"/>
              <a:ext cx="3467932" cy="4438953"/>
              <a:chOff x="0" y="0"/>
              <a:chExt cx="6350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59361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79194" y="0"/>
              <a:ext cx="3467932" cy="4438953"/>
              <a:chOff x="0" y="0"/>
              <a:chExt cx="6350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41324" y="615378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d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E7B59C2-143E-249F-307F-35E9EF9A5396}"/>
              </a:ext>
            </a:extLst>
          </p:cNvPr>
          <p:cNvSpPr txBox="1"/>
          <p:nvPr/>
        </p:nvSpPr>
        <p:spPr>
          <a:xfrm>
            <a:off x="2169465" y="3558450"/>
            <a:ext cx="139490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bg1"/>
                </a:solidFill>
                <a:latin typeface="Tenor Sans" panose="020B0604020202020204" charset="0"/>
              </a:rPr>
              <a:t>Thank You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D30FA73-9AED-2251-CDDA-13B18CFB2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8547" y="79810"/>
            <a:ext cx="2149302" cy="2569174"/>
          </a:xfrm>
          <a:prstGeom prst="rect">
            <a:avLst/>
          </a:prstGeom>
        </p:spPr>
      </p:pic>
      <p:grpSp>
        <p:nvGrpSpPr>
          <p:cNvPr id="2" name="Group 25">
            <a:extLst>
              <a:ext uri="{FF2B5EF4-FFF2-40B4-BE49-F238E27FC236}">
                <a16:creationId xmlns:a16="http://schemas.microsoft.com/office/drawing/2014/main" id="{A8A96731-04F7-906A-7488-5993E4ABFAE6}"/>
              </a:ext>
            </a:extLst>
          </p:cNvPr>
          <p:cNvGrpSpPr/>
          <p:nvPr/>
        </p:nvGrpSpPr>
        <p:grpSpPr>
          <a:xfrm>
            <a:off x="18440400" y="0"/>
            <a:ext cx="6083065" cy="2101192"/>
            <a:chOff x="0" y="0"/>
            <a:chExt cx="8110754" cy="2801590"/>
          </a:xfrm>
        </p:grpSpPr>
        <p:sp>
          <p:nvSpPr>
            <p:cNvPr id="3" name="Freeform 26">
              <a:extLst>
                <a:ext uri="{FF2B5EF4-FFF2-40B4-BE49-F238E27FC236}">
                  <a16:creationId xmlns:a16="http://schemas.microsoft.com/office/drawing/2014/main" id="{A4E628FF-6216-C91B-8F23-F29560BB829F}"/>
                </a:ext>
              </a:extLst>
            </p:cNvPr>
            <p:cNvSpPr/>
            <p:nvPr/>
          </p:nvSpPr>
          <p:spPr>
            <a:xfrm rot="-10800000">
              <a:off x="0" y="0"/>
              <a:ext cx="8110754" cy="2801590"/>
            </a:xfrm>
            <a:custGeom>
              <a:avLst/>
              <a:gdLst/>
              <a:ahLst/>
              <a:cxnLst/>
              <a:rect l="l" t="t" r="r" b="b"/>
              <a:pathLst>
                <a:path w="8110754" h="2801590">
                  <a:moveTo>
                    <a:pt x="0" y="0"/>
                  </a:moveTo>
                  <a:lnTo>
                    <a:pt x="8110754" y="0"/>
                  </a:lnTo>
                  <a:lnTo>
                    <a:pt x="8110754" y="2801590"/>
                  </a:lnTo>
                  <a:lnTo>
                    <a:pt x="0" y="2801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DA9FACD8-C96F-6D04-DD2E-E3DD394D5568}"/>
                </a:ext>
              </a:extLst>
            </p:cNvPr>
            <p:cNvSpPr txBox="1"/>
            <p:nvPr/>
          </p:nvSpPr>
          <p:spPr>
            <a:xfrm rot="-10800000">
              <a:off x="3048784" y="2418115"/>
              <a:ext cx="292288" cy="26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3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759C74-F2B5-4ECF-8121-09C8AB241175}"/>
              </a:ext>
            </a:extLst>
          </p:cNvPr>
          <p:cNvGrpSpPr/>
          <p:nvPr/>
        </p:nvGrpSpPr>
        <p:grpSpPr>
          <a:xfrm>
            <a:off x="-182005" y="7139977"/>
            <a:ext cx="18496305" cy="3566123"/>
            <a:chOff x="-208305" y="7122848"/>
            <a:chExt cx="18496305" cy="3566123"/>
          </a:xfrm>
        </p:grpSpPr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5EEC2F9B-45FD-5C13-F446-B93508070A4F}"/>
                </a:ext>
              </a:extLst>
            </p:cNvPr>
            <p:cNvSpPr/>
            <p:nvPr/>
          </p:nvSpPr>
          <p:spPr>
            <a:xfrm rot="-10800000" flipH="1" flipV="1">
              <a:off x="11917225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6370775" y="3164152"/>
                  </a:moveTo>
                  <a:lnTo>
                    <a:pt x="0" y="3164152"/>
                  </a:lnTo>
                  <a:lnTo>
                    <a:pt x="0" y="0"/>
                  </a:lnTo>
                  <a:lnTo>
                    <a:pt x="6370775" y="0"/>
                  </a:lnTo>
                  <a:lnTo>
                    <a:pt x="6370775" y="3164152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22">
              <a:extLst>
                <a:ext uri="{FF2B5EF4-FFF2-40B4-BE49-F238E27FC236}">
                  <a16:creationId xmlns:a16="http://schemas.microsoft.com/office/drawing/2014/main" id="{8AB0BB2A-B442-7C51-FFBA-7ED90FF37F5D}"/>
                </a:ext>
              </a:extLst>
            </p:cNvPr>
            <p:cNvGrpSpPr/>
            <p:nvPr/>
          </p:nvGrpSpPr>
          <p:grpSpPr>
            <a:xfrm>
              <a:off x="-208305" y="8162179"/>
              <a:ext cx="7315200" cy="2526792"/>
              <a:chOff x="0" y="0"/>
              <a:chExt cx="9753600" cy="3369056"/>
            </a:xfrm>
          </p:grpSpPr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7C61C5F6-B5C8-1F20-A3B1-935F3B0066EC}"/>
                  </a:ext>
                </a:extLst>
              </p:cNvPr>
              <p:cNvSpPr/>
              <p:nvPr/>
            </p:nvSpPr>
            <p:spPr>
              <a:xfrm rot="-10800000" flipH="1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3369056"/>
                    </a:moveTo>
                    <a:lnTo>
                      <a:pt x="0" y="3369056"/>
                    </a:lnTo>
                    <a:lnTo>
                      <a:pt x="0" y="0"/>
                    </a:lnTo>
                    <a:lnTo>
                      <a:pt x="9753600" y="0"/>
                    </a:lnTo>
                    <a:lnTo>
                      <a:pt x="9753600" y="3369056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TextBox 24">
                <a:extLst>
                  <a:ext uri="{FF2B5EF4-FFF2-40B4-BE49-F238E27FC236}">
                    <a16:creationId xmlns:a16="http://schemas.microsoft.com/office/drawing/2014/main" id="{F2A5C3BB-C16C-3AD2-7AB5-A33AAEEE8D1C}"/>
                  </a:ext>
                </a:extLst>
              </p:cNvPr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>
            <a:extLst>
              <a:ext uri="{FF2B5EF4-FFF2-40B4-BE49-F238E27FC236}">
                <a16:creationId xmlns:a16="http://schemas.microsoft.com/office/drawing/2014/main" id="{B4C394C4-6854-D8C9-020A-86F07FFC2404}"/>
              </a:ext>
            </a:extLst>
          </p:cNvPr>
          <p:cNvGrpSpPr/>
          <p:nvPr/>
        </p:nvGrpSpPr>
        <p:grpSpPr>
          <a:xfrm>
            <a:off x="27279600" y="2818798"/>
            <a:ext cx="3116718" cy="3742362"/>
            <a:chOff x="0" y="0"/>
            <a:chExt cx="562502" cy="1080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76ED950C-A87F-1FFF-3636-599E4722EDC5}"/>
                </a:ext>
              </a:extLst>
            </p:cNvPr>
            <p:cNvSpPr/>
            <p:nvPr/>
          </p:nvSpPr>
          <p:spPr>
            <a:xfrm>
              <a:off x="0" y="0"/>
              <a:ext cx="562502" cy="1080614"/>
            </a:xfrm>
            <a:custGeom>
              <a:avLst/>
              <a:gdLst/>
              <a:ahLst/>
              <a:cxnLst/>
              <a:rect l="l" t="t" r="r" b="b"/>
              <a:pathLst>
                <a:path w="562502" h="1080614">
                  <a:moveTo>
                    <a:pt x="0" y="0"/>
                  </a:moveTo>
                  <a:lnTo>
                    <a:pt x="562502" y="0"/>
                  </a:lnTo>
                  <a:lnTo>
                    <a:pt x="562502" y="1080614"/>
                  </a:lnTo>
                  <a:lnTo>
                    <a:pt x="0" y="1080614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D8D1C267-9A5D-E3C3-8926-1D0FC673D7F9}"/>
                </a:ext>
              </a:extLst>
            </p:cNvPr>
            <p:cNvSpPr txBox="1"/>
            <p:nvPr/>
          </p:nvSpPr>
          <p:spPr>
            <a:xfrm>
              <a:off x="0" y="0"/>
              <a:ext cx="562502" cy="108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1028700"/>
            <a:ext cx="5824781" cy="8229600"/>
            <a:chOff x="0" y="0"/>
            <a:chExt cx="1534099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4099" cy="2167467"/>
            </a:xfrm>
            <a:custGeom>
              <a:avLst/>
              <a:gdLst/>
              <a:ahLst/>
              <a:cxnLst/>
              <a:rect l="l" t="t" r="r" b="b"/>
              <a:pathLst>
                <a:path w="1534099" h="2167467">
                  <a:moveTo>
                    <a:pt x="0" y="0"/>
                  </a:moveTo>
                  <a:lnTo>
                    <a:pt x="1534099" y="0"/>
                  </a:lnTo>
                  <a:lnTo>
                    <a:pt x="153409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534099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125200" y="1277668"/>
            <a:ext cx="3890818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Pengantar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Teknologi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Informasi</a:t>
            </a:r>
            <a:endParaRPr lang="en-US" sz="2059" dirty="0">
              <a:solidFill>
                <a:srgbClr val="E8CFC1"/>
              </a:solidFill>
              <a:latin typeface="Biryani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71863" y="1277668"/>
            <a:ext cx="2654173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1"/>
              </a:lnSpc>
            </a:pPr>
            <a:r>
              <a:rPr lang="en-US" sz="1926" dirty="0" err="1">
                <a:solidFill>
                  <a:srgbClr val="E8CFC1"/>
                </a:solidFill>
                <a:latin typeface="Biryani Light"/>
              </a:rPr>
              <a:t>Kelompok</a:t>
            </a:r>
            <a:r>
              <a:rPr lang="en-US" sz="1926" dirty="0">
                <a:solidFill>
                  <a:srgbClr val="E8CFC1"/>
                </a:solidFill>
                <a:latin typeface="Biryani Light"/>
              </a:rPr>
              <a:t> 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9200" y="3889800"/>
            <a:ext cx="4419600" cy="1544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0399" spc="-415" dirty="0" err="1">
                <a:solidFill>
                  <a:srgbClr val="FFFFFF"/>
                </a:solidFill>
                <a:latin typeface="Tenor Sans"/>
              </a:rPr>
              <a:t>Apa</a:t>
            </a:r>
            <a:r>
              <a:rPr lang="en-US" sz="10399" spc="-415" dirty="0">
                <a:solidFill>
                  <a:srgbClr val="FFFFFF"/>
                </a:solidFill>
                <a:latin typeface="Tenor Sans"/>
              </a:rPr>
              <a:t> </a:t>
            </a:r>
            <a:r>
              <a:rPr lang="en-US" sz="10399" spc="-415" dirty="0" err="1">
                <a:solidFill>
                  <a:srgbClr val="FFFFFF"/>
                </a:solidFill>
                <a:latin typeface="Tenor Sans"/>
              </a:rPr>
              <a:t>itu</a:t>
            </a:r>
            <a:r>
              <a:rPr lang="en-US" sz="10399" spc="-415" dirty="0">
                <a:solidFill>
                  <a:srgbClr val="FFFFFF"/>
                </a:solidFill>
                <a:latin typeface="Tenor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39201" y="5296611"/>
            <a:ext cx="6019799" cy="1590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79"/>
              </a:lnSpc>
            </a:pPr>
            <a:r>
              <a:rPr lang="en-US" sz="10399" spc="-415" dirty="0">
                <a:solidFill>
                  <a:srgbClr val="FFFFFF"/>
                </a:solidFill>
                <a:latin typeface="Tenor Sans"/>
              </a:rPr>
              <a:t>OSI Layer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822623" y="6579196"/>
            <a:ext cx="7465377" cy="3707804"/>
          </a:xfrm>
          <a:custGeom>
            <a:avLst/>
            <a:gdLst/>
            <a:ahLst/>
            <a:cxnLst/>
            <a:rect l="l" t="t" r="r" b="b"/>
            <a:pathLst>
              <a:path w="7465377" h="3707804">
                <a:moveTo>
                  <a:pt x="0" y="0"/>
                </a:moveTo>
                <a:lnTo>
                  <a:pt x="7465377" y="0"/>
                </a:lnTo>
                <a:lnTo>
                  <a:pt x="7465377" y="3707804"/>
                </a:lnTo>
                <a:lnTo>
                  <a:pt x="0" y="3707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972800" y="-12756"/>
            <a:ext cx="7315200" cy="2526792"/>
            <a:chOff x="0" y="0"/>
            <a:chExt cx="9753600" cy="3369056"/>
          </a:xfrm>
        </p:grpSpPr>
        <p:sp>
          <p:nvSpPr>
            <p:cNvPr id="14" name="Freeform 14"/>
            <p:cNvSpPr/>
            <p:nvPr/>
          </p:nvSpPr>
          <p:spPr>
            <a:xfrm flipH="1" flipV="1">
              <a:off x="0" y="0"/>
              <a:ext cx="9753600" cy="3369056"/>
            </a:xfrm>
            <a:custGeom>
              <a:avLst/>
              <a:gdLst/>
              <a:ahLst/>
              <a:cxnLst/>
              <a:rect l="l" t="t" r="r" b="b"/>
              <a:pathLst>
                <a:path w="9753600" h="3369056">
                  <a:moveTo>
                    <a:pt x="9753600" y="3369056"/>
                  </a:moveTo>
                  <a:lnTo>
                    <a:pt x="0" y="3369056"/>
                  </a:lnTo>
                  <a:lnTo>
                    <a:pt x="0" y="0"/>
                  </a:lnTo>
                  <a:lnTo>
                    <a:pt x="9753600" y="0"/>
                  </a:lnTo>
                  <a:lnTo>
                    <a:pt x="9753600" y="336905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5735789" y="431585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56375" y="7332311"/>
            <a:ext cx="4065079" cy="4114800"/>
            <a:chOff x="0" y="0"/>
            <a:chExt cx="5420106" cy="548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20106" cy="5486400"/>
            </a:xfrm>
            <a:custGeom>
              <a:avLst/>
              <a:gdLst/>
              <a:ahLst/>
              <a:cxnLst/>
              <a:rect l="l" t="t" r="r" b="b"/>
              <a:pathLst>
                <a:path w="5420106" h="5486400">
                  <a:moveTo>
                    <a:pt x="0" y="0"/>
                  </a:moveTo>
                  <a:lnTo>
                    <a:pt x="5420106" y="0"/>
                  </a:lnTo>
                  <a:lnTo>
                    <a:pt x="542010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123552" y="1634115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502122" y="-325617"/>
            <a:ext cx="2735345" cy="3454221"/>
            <a:chOff x="0" y="0"/>
            <a:chExt cx="3647126" cy="460562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166675"/>
              <a:ext cx="3467932" cy="4438953"/>
              <a:chOff x="0" y="0"/>
              <a:chExt cx="6350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59361B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79194" y="0"/>
              <a:ext cx="3467932" cy="4438953"/>
              <a:chOff x="0" y="0"/>
              <a:chExt cx="6350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41324" y="615378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7417F63-C4B8-4CC3-BBAB-A3BCBDED0FF2}"/>
              </a:ext>
            </a:extLst>
          </p:cNvPr>
          <p:cNvGrpSpPr/>
          <p:nvPr/>
        </p:nvGrpSpPr>
        <p:grpSpPr>
          <a:xfrm>
            <a:off x="-7994978" y="0"/>
            <a:ext cx="7315200" cy="2526792"/>
            <a:chOff x="0" y="0"/>
            <a:chExt cx="7315200" cy="2526792"/>
          </a:xfrm>
        </p:grpSpPr>
        <p:grpSp>
          <p:nvGrpSpPr>
            <p:cNvPr id="46" name="Group 21">
              <a:extLst>
                <a:ext uri="{FF2B5EF4-FFF2-40B4-BE49-F238E27FC236}">
                  <a16:creationId xmlns:a16="http://schemas.microsoft.com/office/drawing/2014/main" id="{0B46FBEA-7C54-4F03-9695-B6E2D3597D15}"/>
                </a:ext>
              </a:extLst>
            </p:cNvPr>
            <p:cNvGrpSpPr/>
            <p:nvPr/>
          </p:nvGrpSpPr>
          <p:grpSpPr>
            <a:xfrm>
              <a:off x="0" y="0"/>
              <a:ext cx="7315200" cy="2526792"/>
              <a:chOff x="0" y="0"/>
              <a:chExt cx="9753600" cy="3369056"/>
            </a:xfrm>
          </p:grpSpPr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43B60F97-7266-436B-8020-2E4AB88A415E}"/>
                  </a:ext>
                </a:extLst>
              </p:cNvPr>
              <p:cNvSpPr/>
              <p:nvPr/>
            </p:nvSpPr>
            <p:spPr>
              <a:xfrm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49" name="TextBox 23">
                <a:extLst>
                  <a:ext uri="{FF2B5EF4-FFF2-40B4-BE49-F238E27FC236}">
                    <a16:creationId xmlns:a16="http://schemas.microsoft.com/office/drawing/2014/main" id="{322BF516-0D40-4D17-8A39-994851ADAC02}"/>
                  </a:ext>
                </a:extLst>
              </p:cNvPr>
              <p:cNvSpPr txBox="1"/>
              <p:nvPr/>
            </p:nvSpPr>
            <p:spPr>
              <a:xfrm>
                <a:off x="5735789" y="431585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A2EAE8-F43D-47F0-BF3C-223470A6EA3B}"/>
                </a:ext>
              </a:extLst>
            </p:cNvPr>
            <p:cNvSpPr txBox="1"/>
            <p:nvPr/>
          </p:nvSpPr>
          <p:spPr>
            <a:xfrm>
              <a:off x="466860" y="742950"/>
              <a:ext cx="752340" cy="10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" dirty="0"/>
                <a:t>d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F55D739-AFF3-4F79-9D6D-B76F486DF774}"/>
              </a:ext>
            </a:extLst>
          </p:cNvPr>
          <p:cNvGrpSpPr/>
          <p:nvPr/>
        </p:nvGrpSpPr>
        <p:grpSpPr>
          <a:xfrm>
            <a:off x="0" y="10952446"/>
            <a:ext cx="18288000" cy="2544089"/>
            <a:chOff x="0" y="7760208"/>
            <a:chExt cx="18288000" cy="2544089"/>
          </a:xfrm>
        </p:grpSpPr>
        <p:grpSp>
          <p:nvGrpSpPr>
            <p:cNvPr id="62" name="Group 20">
              <a:extLst>
                <a:ext uri="{FF2B5EF4-FFF2-40B4-BE49-F238E27FC236}">
                  <a16:creationId xmlns:a16="http://schemas.microsoft.com/office/drawing/2014/main" id="{58AB80E4-9FDC-49CF-A74A-6F735D5DAC4A}"/>
                </a:ext>
              </a:extLst>
            </p:cNvPr>
            <p:cNvGrpSpPr/>
            <p:nvPr/>
          </p:nvGrpSpPr>
          <p:grpSpPr>
            <a:xfrm rot="-10800000">
              <a:off x="0" y="8203105"/>
              <a:ext cx="6083065" cy="2101192"/>
              <a:chOff x="0" y="0"/>
              <a:chExt cx="8110754" cy="2801590"/>
            </a:xfrm>
          </p:grpSpPr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DBE561BC-CE2E-47E8-BF38-DEF3240FA1BE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8110754" cy="2801590"/>
              </a:xfrm>
              <a:custGeom>
                <a:avLst/>
                <a:gdLst/>
                <a:ahLst/>
                <a:cxnLst/>
                <a:rect l="l" t="t" r="r" b="b"/>
                <a:pathLst>
                  <a:path w="8110754" h="2801590">
                    <a:moveTo>
                      <a:pt x="8110754" y="2801590"/>
                    </a:moveTo>
                    <a:lnTo>
                      <a:pt x="0" y="2801590"/>
                    </a:lnTo>
                    <a:lnTo>
                      <a:pt x="0" y="0"/>
                    </a:lnTo>
                    <a:lnTo>
                      <a:pt x="8110754" y="0"/>
                    </a:lnTo>
                    <a:lnTo>
                      <a:pt x="8110754" y="280159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7" name="TextBox 22">
                <a:extLst>
                  <a:ext uri="{FF2B5EF4-FFF2-40B4-BE49-F238E27FC236}">
                    <a16:creationId xmlns:a16="http://schemas.microsoft.com/office/drawing/2014/main" id="{CA206C5C-82CE-4D73-8C58-94141CD6DD5B}"/>
                  </a:ext>
                </a:extLst>
              </p:cNvPr>
              <p:cNvSpPr txBox="1"/>
              <p:nvPr/>
            </p:nvSpPr>
            <p:spPr>
              <a:xfrm>
                <a:off x="4769683" y="357287"/>
                <a:ext cx="292288" cy="261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3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63" name="Group 23">
              <a:extLst>
                <a:ext uri="{FF2B5EF4-FFF2-40B4-BE49-F238E27FC236}">
                  <a16:creationId xmlns:a16="http://schemas.microsoft.com/office/drawing/2014/main" id="{3D496BB7-8D32-4F13-AB70-54331AC61F19}"/>
                </a:ext>
              </a:extLst>
            </p:cNvPr>
            <p:cNvGrpSpPr/>
            <p:nvPr/>
          </p:nvGrpSpPr>
          <p:grpSpPr>
            <a:xfrm>
              <a:off x="10972800" y="7760208"/>
              <a:ext cx="7315200" cy="2526792"/>
              <a:chOff x="0" y="0"/>
              <a:chExt cx="9753600" cy="3369056"/>
            </a:xfrm>
          </p:grpSpPr>
          <p:sp>
            <p:nvSpPr>
              <p:cNvPr id="64" name="Freeform 24">
                <a:extLst>
                  <a:ext uri="{FF2B5EF4-FFF2-40B4-BE49-F238E27FC236}">
                    <a16:creationId xmlns:a16="http://schemas.microsoft.com/office/drawing/2014/main" id="{7131DE74-3B4D-4882-B7A3-11A66EB0B856}"/>
                  </a:ext>
                </a:extLst>
              </p:cNvPr>
              <p:cNvSpPr/>
              <p:nvPr/>
            </p:nvSpPr>
            <p:spPr>
              <a:xfrm rot="-10800000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5" name="TextBox 25">
                <a:extLst>
                  <a:ext uri="{FF2B5EF4-FFF2-40B4-BE49-F238E27FC236}">
                    <a16:creationId xmlns:a16="http://schemas.microsoft.com/office/drawing/2014/main" id="{FE585749-33B6-4D28-990E-35B5E2A691AB}"/>
                  </a:ext>
                </a:extLst>
              </p:cNvPr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CC75A60A-7992-8C95-19C8-EC9D2902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13" y="1516007"/>
            <a:ext cx="5776959" cy="69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AC67B580-9F68-06FE-C615-A863581EB6CE}"/>
              </a:ext>
            </a:extLst>
          </p:cNvPr>
          <p:cNvGrpSpPr/>
          <p:nvPr/>
        </p:nvGrpSpPr>
        <p:grpSpPr>
          <a:xfrm>
            <a:off x="18669000" y="3239032"/>
            <a:ext cx="11350167" cy="3600726"/>
            <a:chOff x="6020879" y="3239032"/>
            <a:chExt cx="11350167" cy="360072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A41024-984C-3499-91F3-27A20D99C4DC}"/>
                </a:ext>
              </a:extLst>
            </p:cNvPr>
            <p:cNvSpPr txBox="1"/>
            <p:nvPr/>
          </p:nvSpPr>
          <p:spPr>
            <a:xfrm>
              <a:off x="6020879" y="3806305"/>
              <a:ext cx="796527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OSI ( Open Systems Interconnection )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adalah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arsitektur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7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lapisan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dengan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setiap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lapisan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memiliki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fungsi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khusus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untuk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 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dijalankan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.</a:t>
              </a:r>
            </a:p>
          </p:txBody>
        </p: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9E65719C-F2C5-BC7B-F983-A7F6BBD6F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328" y="3239032"/>
              <a:ext cx="3116718" cy="360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E6E05C-6CF2-BE93-D756-A59D7B9DDA10}"/>
              </a:ext>
            </a:extLst>
          </p:cNvPr>
          <p:cNvGrpSpPr/>
          <p:nvPr/>
        </p:nvGrpSpPr>
        <p:grpSpPr>
          <a:xfrm>
            <a:off x="-5102656" y="65894"/>
            <a:ext cx="5444862" cy="5236850"/>
            <a:chOff x="-39175" y="-6477"/>
            <a:chExt cx="10889624" cy="10310774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DE229C03-A657-1ED6-D33B-4E1165F09842}"/>
                </a:ext>
              </a:extLst>
            </p:cNvPr>
            <p:cNvSpPr txBox="1"/>
            <p:nvPr/>
          </p:nvSpPr>
          <p:spPr>
            <a:xfrm>
              <a:off x="1812752" y="2039391"/>
              <a:ext cx="9037697" cy="1824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00" spc="-320" dirty="0" err="1">
                  <a:latin typeface="Tenor Sans"/>
                </a:rPr>
                <a:t>Definisi</a:t>
              </a:r>
              <a:endParaRPr lang="en-US" sz="100" spc="-320" dirty="0">
                <a:latin typeface="Tenor Sans"/>
              </a:endParaRPr>
            </a:p>
          </p:txBody>
        </p:sp>
        <p:grpSp>
          <p:nvGrpSpPr>
            <p:cNvPr id="34" name="Group 11">
              <a:extLst>
                <a:ext uri="{FF2B5EF4-FFF2-40B4-BE49-F238E27FC236}">
                  <a16:creationId xmlns:a16="http://schemas.microsoft.com/office/drawing/2014/main" id="{7D51E0B9-9868-310E-39B3-8AD2BB056594}"/>
                </a:ext>
              </a:extLst>
            </p:cNvPr>
            <p:cNvGrpSpPr/>
            <p:nvPr/>
          </p:nvGrpSpPr>
          <p:grpSpPr>
            <a:xfrm>
              <a:off x="466685" y="4312088"/>
              <a:ext cx="5286024" cy="5992209"/>
              <a:chOff x="0" y="0"/>
              <a:chExt cx="534952" cy="606419"/>
            </a:xfrm>
          </p:grpSpPr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48A92FEA-ED46-54F4-8A71-71BF199AC194}"/>
                  </a:ext>
                </a:extLst>
              </p:cNvPr>
              <p:cNvSpPr/>
              <p:nvPr/>
            </p:nvSpPr>
            <p:spPr>
              <a:xfrm>
                <a:off x="0" y="0"/>
                <a:ext cx="534952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534952" h="606419">
                    <a:moveTo>
                      <a:pt x="0" y="0"/>
                    </a:moveTo>
                    <a:lnTo>
                      <a:pt x="534952" y="0"/>
                    </a:lnTo>
                    <a:lnTo>
                      <a:pt x="534952" y="606419"/>
                    </a:lnTo>
                    <a:lnTo>
                      <a:pt x="0" y="606419"/>
                    </a:lnTo>
                    <a:close/>
                  </a:path>
                </a:pathLst>
              </a:custGeom>
              <a:blipFill dpi="0" rotWithShape="1">
                <a:blip r:embed="rId10">
                  <a:extLs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  <a:srcRect/>
                <a:stretch>
                  <a:fillRect l="-50000"/>
                </a:stretch>
              </a:blipFill>
            </p:spPr>
          </p:sp>
        </p:grp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5A0AFBE4-9E6F-DD86-7221-08F92FBBD023}"/>
                </a:ext>
              </a:extLst>
            </p:cNvPr>
            <p:cNvSpPr/>
            <p:nvPr/>
          </p:nvSpPr>
          <p:spPr>
            <a:xfrm rot="-10800000">
              <a:off x="-39175" y="-6477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0"/>
                  </a:moveTo>
                  <a:lnTo>
                    <a:pt x="6370775" y="0"/>
                  </a:lnTo>
                  <a:lnTo>
                    <a:pt x="6370775" y="3164152"/>
                  </a:lnTo>
                  <a:lnTo>
                    <a:pt x="0" y="316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E01B9B9-E11A-69F8-B49E-9F0EEC3A4570}"/>
              </a:ext>
            </a:extLst>
          </p:cNvPr>
          <p:cNvSpPr txBox="1"/>
          <p:nvPr/>
        </p:nvSpPr>
        <p:spPr>
          <a:xfrm>
            <a:off x="14859000" y="5245562"/>
            <a:ext cx="76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400" dirty="0">
                <a:solidFill>
                  <a:schemeClr val="bg1"/>
                </a:solidFill>
                <a:latin typeface="Tenor Sans" panose="020B060402020202020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175" y="3859295"/>
            <a:ext cx="2135750" cy="6635724"/>
            <a:chOff x="0" y="0"/>
            <a:chExt cx="562502" cy="17476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2502" cy="1747680"/>
            </a:xfrm>
            <a:custGeom>
              <a:avLst/>
              <a:gdLst/>
              <a:ahLst/>
              <a:cxnLst/>
              <a:rect l="l" t="t" r="r" b="b"/>
              <a:pathLst>
                <a:path w="562502" h="1747680">
                  <a:moveTo>
                    <a:pt x="0" y="0"/>
                  </a:moveTo>
                  <a:lnTo>
                    <a:pt x="562502" y="0"/>
                  </a:lnTo>
                  <a:lnTo>
                    <a:pt x="562502" y="1747680"/>
                  </a:lnTo>
                  <a:lnTo>
                    <a:pt x="0" y="1747680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62502" cy="1747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66497" y="2818798"/>
            <a:ext cx="3116718" cy="3742362"/>
            <a:chOff x="0" y="0"/>
            <a:chExt cx="562502" cy="1080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2502" cy="1080614"/>
            </a:xfrm>
            <a:custGeom>
              <a:avLst/>
              <a:gdLst/>
              <a:ahLst/>
              <a:cxnLst/>
              <a:rect l="l" t="t" r="r" b="b"/>
              <a:pathLst>
                <a:path w="562502" h="1080614">
                  <a:moveTo>
                    <a:pt x="0" y="0"/>
                  </a:moveTo>
                  <a:lnTo>
                    <a:pt x="562502" y="0"/>
                  </a:lnTo>
                  <a:lnTo>
                    <a:pt x="562502" y="1080614"/>
                  </a:lnTo>
                  <a:lnTo>
                    <a:pt x="0" y="1080614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562502" cy="108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81999" y="1090339"/>
            <a:ext cx="3862315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Pengantar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Teknologi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Informasi</a:t>
            </a:r>
            <a:endParaRPr lang="en-US" sz="2059" dirty="0">
              <a:solidFill>
                <a:srgbClr val="E8CFC1"/>
              </a:solidFill>
              <a:latin typeface="Biryani 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F57AE8-3929-46CE-B8E0-35867F21E1FC}"/>
              </a:ext>
            </a:extLst>
          </p:cNvPr>
          <p:cNvGrpSpPr/>
          <p:nvPr/>
        </p:nvGrpSpPr>
        <p:grpSpPr>
          <a:xfrm>
            <a:off x="-39175" y="30107"/>
            <a:ext cx="10889624" cy="10310774"/>
            <a:chOff x="-39175" y="-6477"/>
            <a:chExt cx="10889624" cy="10310774"/>
          </a:xfrm>
        </p:grpSpPr>
        <p:sp>
          <p:nvSpPr>
            <p:cNvPr id="8" name="TextBox 8"/>
            <p:cNvSpPr txBox="1"/>
            <p:nvPr/>
          </p:nvSpPr>
          <p:spPr>
            <a:xfrm>
              <a:off x="1812751" y="2039391"/>
              <a:ext cx="9037698" cy="1238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320" dirty="0" err="1">
                  <a:solidFill>
                    <a:srgbClr val="F2BD99"/>
                  </a:solidFill>
                  <a:latin typeface="Tenor Sans"/>
                </a:rPr>
                <a:t>Definisi</a:t>
              </a:r>
              <a:endParaRPr lang="en-US" sz="8000" spc="-320" dirty="0">
                <a:solidFill>
                  <a:srgbClr val="F2BD99"/>
                </a:solidFill>
                <a:latin typeface="Tenor Sans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466685" y="4312088"/>
              <a:ext cx="5286024" cy="5992209"/>
              <a:chOff x="0" y="0"/>
              <a:chExt cx="534952" cy="6064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34952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534952" h="606419">
                    <a:moveTo>
                      <a:pt x="0" y="0"/>
                    </a:moveTo>
                    <a:lnTo>
                      <a:pt x="534952" y="0"/>
                    </a:lnTo>
                    <a:lnTo>
                      <a:pt x="534952" y="606419"/>
                    </a:lnTo>
                    <a:lnTo>
                      <a:pt x="0" y="606419"/>
                    </a:lnTo>
                    <a:close/>
                  </a:path>
                </a:pathLst>
              </a:custGeom>
              <a:blipFill dpi="0" rotWithShape="1"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  <a:srcRect/>
                <a:stretch>
                  <a:fillRect l="-50000"/>
                </a:stretch>
              </a:blipFill>
            </p:spPr>
          </p:sp>
        </p:grpSp>
        <p:sp>
          <p:nvSpPr>
            <p:cNvPr id="19" name="Freeform 19"/>
            <p:cNvSpPr/>
            <p:nvPr/>
          </p:nvSpPr>
          <p:spPr>
            <a:xfrm rot="-10800000">
              <a:off x="-39175" y="-6477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0"/>
                  </a:moveTo>
                  <a:lnTo>
                    <a:pt x="6370775" y="0"/>
                  </a:lnTo>
                  <a:lnTo>
                    <a:pt x="6370775" y="3164152"/>
                  </a:lnTo>
                  <a:lnTo>
                    <a:pt x="0" y="316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8FDE9A3-EB57-4B18-B87F-ACF19A173210}"/>
              </a:ext>
            </a:extLst>
          </p:cNvPr>
          <p:cNvGrpSpPr/>
          <p:nvPr/>
        </p:nvGrpSpPr>
        <p:grpSpPr>
          <a:xfrm>
            <a:off x="0" y="7760208"/>
            <a:ext cx="18288000" cy="2544089"/>
            <a:chOff x="0" y="7760208"/>
            <a:chExt cx="18288000" cy="2544089"/>
          </a:xfrm>
        </p:grpSpPr>
        <p:grpSp>
          <p:nvGrpSpPr>
            <p:cNvPr id="20" name="Group 20"/>
            <p:cNvGrpSpPr/>
            <p:nvPr/>
          </p:nvGrpSpPr>
          <p:grpSpPr>
            <a:xfrm rot="-10800000">
              <a:off x="0" y="8203105"/>
              <a:ext cx="6083065" cy="2101192"/>
              <a:chOff x="0" y="0"/>
              <a:chExt cx="8110754" cy="2801590"/>
            </a:xfrm>
          </p:grpSpPr>
          <p:sp>
            <p:nvSpPr>
              <p:cNvPr id="21" name="Freeform 21"/>
              <p:cNvSpPr/>
              <p:nvPr/>
            </p:nvSpPr>
            <p:spPr>
              <a:xfrm flipH="1" flipV="1">
                <a:off x="0" y="0"/>
                <a:ext cx="8110754" cy="2801590"/>
              </a:xfrm>
              <a:custGeom>
                <a:avLst/>
                <a:gdLst/>
                <a:ahLst/>
                <a:cxnLst/>
                <a:rect l="l" t="t" r="r" b="b"/>
                <a:pathLst>
                  <a:path w="8110754" h="2801590">
                    <a:moveTo>
                      <a:pt x="8110754" y="2801590"/>
                    </a:moveTo>
                    <a:lnTo>
                      <a:pt x="0" y="2801590"/>
                    </a:lnTo>
                    <a:lnTo>
                      <a:pt x="0" y="0"/>
                    </a:lnTo>
                    <a:lnTo>
                      <a:pt x="8110754" y="0"/>
                    </a:lnTo>
                    <a:lnTo>
                      <a:pt x="8110754" y="280159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4769683" y="357287"/>
                <a:ext cx="292288" cy="261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3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0972800" y="7760208"/>
              <a:ext cx="7315200" cy="2526792"/>
              <a:chOff x="0" y="0"/>
              <a:chExt cx="9753600" cy="3369056"/>
            </a:xfrm>
          </p:grpSpPr>
          <p:sp>
            <p:nvSpPr>
              <p:cNvPr id="24" name="Freeform 24"/>
              <p:cNvSpPr/>
              <p:nvPr/>
            </p:nvSpPr>
            <p:spPr>
              <a:xfrm rot="-10800000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5" name="TextBox 25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16290376" y="-194866"/>
            <a:ext cx="1937847" cy="2447133"/>
            <a:chOff x="0" y="0"/>
            <a:chExt cx="2583796" cy="326284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118080"/>
              <a:ext cx="2456847" cy="3144764"/>
              <a:chOff x="0" y="0"/>
              <a:chExt cx="6350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59361B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26950" y="0"/>
              <a:ext cx="2456847" cy="3144764"/>
              <a:chOff x="0" y="0"/>
              <a:chExt cx="6350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383500" y="433186"/>
              <a:ext cx="249013" cy="2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3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d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503250" y="1105008"/>
            <a:ext cx="2654173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1"/>
              </a:lnSpc>
            </a:pPr>
            <a:r>
              <a:rPr lang="en-US" sz="1926" dirty="0" err="1">
                <a:solidFill>
                  <a:srgbClr val="E8CFC1"/>
                </a:solidFill>
                <a:latin typeface="Biryani Light"/>
              </a:rPr>
              <a:t>Kelompok</a:t>
            </a:r>
            <a:r>
              <a:rPr lang="en-US" sz="1926" dirty="0">
                <a:solidFill>
                  <a:srgbClr val="E8CFC1"/>
                </a:solidFill>
                <a:latin typeface="Biryani Light"/>
              </a:rPr>
              <a:t> 5</a:t>
            </a:r>
          </a:p>
        </p:txBody>
      </p:sp>
      <p:grpSp>
        <p:nvGrpSpPr>
          <p:cNvPr id="39" name="Group 13">
            <a:extLst>
              <a:ext uri="{FF2B5EF4-FFF2-40B4-BE49-F238E27FC236}">
                <a16:creationId xmlns:a16="http://schemas.microsoft.com/office/drawing/2014/main" id="{FA167161-D57B-45A0-89BE-F182FCE6372B}"/>
              </a:ext>
            </a:extLst>
          </p:cNvPr>
          <p:cNvGrpSpPr/>
          <p:nvPr/>
        </p:nvGrpSpPr>
        <p:grpSpPr>
          <a:xfrm>
            <a:off x="19004770" y="-12756"/>
            <a:ext cx="7315200" cy="2526792"/>
            <a:chOff x="0" y="0"/>
            <a:chExt cx="9753600" cy="3369056"/>
          </a:xfrm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1FFD0CBD-B567-4973-B274-F51DA3F787F7}"/>
                </a:ext>
              </a:extLst>
            </p:cNvPr>
            <p:cNvSpPr/>
            <p:nvPr/>
          </p:nvSpPr>
          <p:spPr>
            <a:xfrm flipH="1" flipV="1">
              <a:off x="0" y="0"/>
              <a:ext cx="9753600" cy="3369056"/>
            </a:xfrm>
            <a:custGeom>
              <a:avLst/>
              <a:gdLst/>
              <a:ahLst/>
              <a:cxnLst/>
              <a:rect l="l" t="t" r="r" b="b"/>
              <a:pathLst>
                <a:path w="9753600" h="3369056">
                  <a:moveTo>
                    <a:pt x="9753600" y="3369056"/>
                  </a:moveTo>
                  <a:lnTo>
                    <a:pt x="0" y="3369056"/>
                  </a:lnTo>
                  <a:lnTo>
                    <a:pt x="0" y="0"/>
                  </a:lnTo>
                  <a:lnTo>
                    <a:pt x="9753600" y="0"/>
                  </a:lnTo>
                  <a:lnTo>
                    <a:pt x="9753600" y="3369056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TextBox 15">
              <a:extLst>
                <a:ext uri="{FF2B5EF4-FFF2-40B4-BE49-F238E27FC236}">
                  <a16:creationId xmlns:a16="http://schemas.microsoft.com/office/drawing/2014/main" id="{BFF171BC-EEA1-49B6-89C3-4281495CA82E}"/>
                </a:ext>
              </a:extLst>
            </p:cNvPr>
            <p:cNvSpPr txBox="1"/>
            <p:nvPr/>
          </p:nvSpPr>
          <p:spPr>
            <a:xfrm>
              <a:off x="5735789" y="431585"/>
              <a:ext cx="351491" cy="29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9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grpSp>
        <p:nvGrpSpPr>
          <p:cNvPr id="64" name="Group 8">
            <a:extLst>
              <a:ext uri="{FF2B5EF4-FFF2-40B4-BE49-F238E27FC236}">
                <a16:creationId xmlns:a16="http://schemas.microsoft.com/office/drawing/2014/main" id="{99EA5320-FBF6-45F5-AC04-D601B2E012FD}"/>
              </a:ext>
            </a:extLst>
          </p:cNvPr>
          <p:cNvGrpSpPr/>
          <p:nvPr/>
        </p:nvGrpSpPr>
        <p:grpSpPr>
          <a:xfrm>
            <a:off x="9788145" y="10401300"/>
            <a:ext cx="1068713" cy="1670851"/>
            <a:chOff x="0" y="0"/>
            <a:chExt cx="480204" cy="750762"/>
          </a:xfrm>
        </p:grpSpPr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E65376EA-8C8C-4FA1-8A05-DD8733F56D9C}"/>
                </a:ext>
              </a:extLst>
            </p:cNvPr>
            <p:cNvSpPr/>
            <p:nvPr/>
          </p:nvSpPr>
          <p:spPr>
            <a:xfrm>
              <a:off x="0" y="0"/>
              <a:ext cx="480203" cy="750762"/>
            </a:xfrm>
            <a:custGeom>
              <a:avLst/>
              <a:gdLst/>
              <a:ahLst/>
              <a:cxnLst/>
              <a:rect l="l" t="t" r="r" b="b"/>
              <a:pathLst>
                <a:path w="480203" h="750762">
                  <a:moveTo>
                    <a:pt x="0" y="0"/>
                  </a:moveTo>
                  <a:lnTo>
                    <a:pt x="480203" y="0"/>
                  </a:lnTo>
                  <a:lnTo>
                    <a:pt x="480203" y="750762"/>
                  </a:lnTo>
                  <a:lnTo>
                    <a:pt x="0" y="750762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</p:spPr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B753BE-1A36-4523-8AB0-52FF0BFC4760}"/>
              </a:ext>
            </a:extLst>
          </p:cNvPr>
          <p:cNvGrpSpPr/>
          <p:nvPr/>
        </p:nvGrpSpPr>
        <p:grpSpPr>
          <a:xfrm>
            <a:off x="55244" y="10871544"/>
            <a:ext cx="18496305" cy="3566123"/>
            <a:chOff x="-208305" y="7122848"/>
            <a:chExt cx="18496305" cy="3566123"/>
          </a:xfrm>
        </p:grpSpPr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B5096DC6-5B7B-424D-A354-C8BAA3AE19DB}"/>
                </a:ext>
              </a:extLst>
            </p:cNvPr>
            <p:cNvSpPr/>
            <p:nvPr/>
          </p:nvSpPr>
          <p:spPr>
            <a:xfrm rot="-10800000" flipH="1" flipV="1">
              <a:off x="11917225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6370775" y="3164152"/>
                  </a:moveTo>
                  <a:lnTo>
                    <a:pt x="0" y="3164152"/>
                  </a:lnTo>
                  <a:lnTo>
                    <a:pt x="0" y="0"/>
                  </a:lnTo>
                  <a:lnTo>
                    <a:pt x="6370775" y="0"/>
                  </a:lnTo>
                  <a:lnTo>
                    <a:pt x="6370775" y="316415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5" name="Group 22">
              <a:extLst>
                <a:ext uri="{FF2B5EF4-FFF2-40B4-BE49-F238E27FC236}">
                  <a16:creationId xmlns:a16="http://schemas.microsoft.com/office/drawing/2014/main" id="{25F13E0F-E844-44D9-AA93-1D7D91E5B5B2}"/>
                </a:ext>
              </a:extLst>
            </p:cNvPr>
            <p:cNvGrpSpPr/>
            <p:nvPr/>
          </p:nvGrpSpPr>
          <p:grpSpPr>
            <a:xfrm>
              <a:off x="-208305" y="8162179"/>
              <a:ext cx="7315200" cy="2526792"/>
              <a:chOff x="0" y="0"/>
              <a:chExt cx="9753600" cy="3369056"/>
            </a:xfrm>
          </p:grpSpPr>
          <p:sp>
            <p:nvSpPr>
              <p:cNvPr id="76" name="Freeform 23">
                <a:extLst>
                  <a:ext uri="{FF2B5EF4-FFF2-40B4-BE49-F238E27FC236}">
                    <a16:creationId xmlns:a16="http://schemas.microsoft.com/office/drawing/2014/main" id="{A1CFB4B6-732E-4A9B-BB29-CB978FEE42B3}"/>
                  </a:ext>
                </a:extLst>
              </p:cNvPr>
              <p:cNvSpPr/>
              <p:nvPr/>
            </p:nvSpPr>
            <p:spPr>
              <a:xfrm rot="-10800000" flipH="1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3369056"/>
                    </a:moveTo>
                    <a:lnTo>
                      <a:pt x="0" y="3369056"/>
                    </a:lnTo>
                    <a:lnTo>
                      <a:pt x="0" y="0"/>
                    </a:lnTo>
                    <a:lnTo>
                      <a:pt x="9753600" y="0"/>
                    </a:lnTo>
                    <a:lnTo>
                      <a:pt x="9753600" y="3369056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7" name="TextBox 24">
                <a:extLst>
                  <a:ext uri="{FF2B5EF4-FFF2-40B4-BE49-F238E27FC236}">
                    <a16:creationId xmlns:a16="http://schemas.microsoft.com/office/drawing/2014/main" id="{19997150-9F21-4D8E-907A-9F18C72EBD64}"/>
                  </a:ext>
                </a:extLst>
              </p:cNvPr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917B0551-444A-BD1A-20FE-4150E2AA3F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66306" y="29833"/>
            <a:ext cx="1681199" cy="2009627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A8381B3-50C0-98E6-AF00-2F6A1C2EC4D2}"/>
              </a:ext>
            </a:extLst>
          </p:cNvPr>
          <p:cNvGrpSpPr/>
          <p:nvPr/>
        </p:nvGrpSpPr>
        <p:grpSpPr>
          <a:xfrm>
            <a:off x="6020879" y="3239032"/>
            <a:ext cx="11350167" cy="3600726"/>
            <a:chOff x="6020879" y="3239032"/>
            <a:chExt cx="11350167" cy="360072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9D4A90A-2C20-3422-648B-5544D408B5B4}"/>
                </a:ext>
              </a:extLst>
            </p:cNvPr>
            <p:cNvSpPr txBox="1"/>
            <p:nvPr/>
          </p:nvSpPr>
          <p:spPr>
            <a:xfrm>
              <a:off x="6020879" y="3806305"/>
              <a:ext cx="796527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OSI ( Open Systems Interconnection )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adalah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arsitektur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7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lapisan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dengan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setiap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lapisan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memiliki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fungsi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khusus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 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untuk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 </a:t>
              </a:r>
              <a:r>
                <a:rPr lang="en-US" sz="4000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dijalankan</a:t>
              </a:r>
              <a:r>
                <a:rPr lang="en-US" sz="40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orum" panose="020B0604020202020204" charset="0"/>
                </a:rPr>
                <a:t>.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4F394B1-EC38-F45F-87B7-A698783FE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328" y="3239032"/>
              <a:ext cx="3116718" cy="360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D1DD191-DD3E-58BC-4F79-DDE693D99DA9}"/>
              </a:ext>
            </a:extLst>
          </p:cNvPr>
          <p:cNvSpPr txBox="1"/>
          <p:nvPr/>
        </p:nvSpPr>
        <p:spPr>
          <a:xfrm>
            <a:off x="7254051" y="10344150"/>
            <a:ext cx="3779898" cy="1238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320" dirty="0">
                <a:solidFill>
                  <a:srgbClr val="F2BD99"/>
                </a:solidFill>
                <a:latin typeface="Tenor Sans"/>
              </a:rPr>
              <a:t>7 Layer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D7C3D26-BF5D-C800-1D88-2C0DD363DA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4463022"/>
                  </p:ext>
                </p:extLst>
              </p:nvPr>
            </p:nvGraphicFramePr>
            <p:xfrm>
              <a:off x="2209800" y="13315950"/>
              <a:ext cx="4572000" cy="2571750"/>
            </p:xfrm>
            <a:graphic>
              <a:graphicData uri="http://schemas.microsoft.com/office/powerpoint/2016/slidezoom">
                <pslz:sldZm>
                  <pslz:sldZmObj sldId="260" cId="0">
                    <pslz:zmPr id="{0CE4AFEA-9038-499A-8A9E-68A50BFA2F8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D7C3D26-BF5D-C800-1D88-2C0DD363DA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09800" y="133159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786133E-446E-7BAA-10E1-E4876D3CF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2566613"/>
                  </p:ext>
                </p:extLst>
              </p:nvPr>
            </p:nvGraphicFramePr>
            <p:xfrm>
              <a:off x="6858000" y="11868150"/>
              <a:ext cx="4572000" cy="2571750"/>
            </p:xfrm>
            <a:graphic>
              <a:graphicData uri="http://schemas.microsoft.com/office/powerpoint/2016/slidezoom">
                <pslz:sldZm>
                  <pslz:sldZmObj sldId="261" cId="0">
                    <pslz:zmPr id="{14B9032D-096D-4122-A30A-997F8546E533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786133E-446E-7BAA-10E1-E4876D3CF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58000" y="118681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63AD3053-E67A-011E-2399-126CB0106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0051750"/>
                  </p:ext>
                </p:extLst>
              </p:nvPr>
            </p:nvGraphicFramePr>
            <p:xfrm>
              <a:off x="11506200" y="13315950"/>
              <a:ext cx="4572000" cy="2571750"/>
            </p:xfrm>
            <a:graphic>
              <a:graphicData uri="http://schemas.microsoft.com/office/powerpoint/2016/slidezoom">
                <pslz:sldZm>
                  <pslz:sldZmObj sldId="281" cId="275249290">
                    <pslz:zmPr id="{443EBAD6-D973-4DC9-B303-0ABEE6F1A401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3AD3053-E67A-011E-2399-126CB0106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506200" y="133159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ED60994F-963E-FE78-F945-5A7CDA4E33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17231"/>
                  </p:ext>
                </p:extLst>
              </p:nvPr>
            </p:nvGraphicFramePr>
            <p:xfrm>
              <a:off x="2209800" y="15982950"/>
              <a:ext cx="4572000" cy="2571750"/>
            </p:xfrm>
            <a:graphic>
              <a:graphicData uri="http://schemas.microsoft.com/office/powerpoint/2016/slidezoom">
                <pslz:sldZm>
                  <pslz:sldZmObj sldId="283" cId="202458365">
                    <pslz:zmPr id="{234E3089-9C4F-4226-9BC2-AE77F7965AEA}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D60994F-963E-FE78-F945-5A7CDA4E3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09800" y="159829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0FAEBE09-B21C-BEFE-A1AF-32FDC816A2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6636940"/>
                  </p:ext>
                </p:extLst>
              </p:nvPr>
            </p:nvGraphicFramePr>
            <p:xfrm>
              <a:off x="6858000" y="14535150"/>
              <a:ext cx="4572000" cy="2571750"/>
            </p:xfrm>
            <a:graphic>
              <a:graphicData uri="http://schemas.microsoft.com/office/powerpoint/2016/slidezoom">
                <pslz:sldZm>
                  <pslz:sldZmObj sldId="284" cId="2894133081">
                    <pslz:zmPr id="{7F7C378C-D931-4694-923B-41DA7EDE9263}" transitionDur="1000">
                      <p166:blipFill xmlns:p166="http://schemas.microsoft.com/office/powerpoint/2016/6/main">
                        <a:blip r:embed="rId2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5" action="ppaction://hlinksldjump"/>
                <a:extLst>
                  <a:ext uri="{FF2B5EF4-FFF2-40B4-BE49-F238E27FC236}">
                    <a16:creationId xmlns:a16="http://schemas.microsoft.com/office/drawing/2014/main" id="{0FAEBE09-B21C-BEFE-A1AF-32FDC816A2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58000" y="145351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55F19C82-47E2-7E61-EFCD-9EFB4DD445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7577484"/>
                  </p:ext>
                </p:extLst>
              </p:nvPr>
            </p:nvGraphicFramePr>
            <p:xfrm>
              <a:off x="11506200" y="15982950"/>
              <a:ext cx="4572000" cy="2571750"/>
            </p:xfrm>
            <a:graphic>
              <a:graphicData uri="http://schemas.microsoft.com/office/powerpoint/2016/slidezoom">
                <pslz:sldZm>
                  <pslz:sldZmObj sldId="285" cId="1534828861">
                    <pslz:zmPr id="{65E96DB5-75ED-429D-8DBE-516D8A4C3F92}" transitionDur="100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28" action="ppaction://hlinksldjump"/>
                <a:extLst>
                  <a:ext uri="{FF2B5EF4-FFF2-40B4-BE49-F238E27FC236}">
                    <a16:creationId xmlns:a16="http://schemas.microsoft.com/office/drawing/2014/main" id="{55F19C82-47E2-7E61-EFCD-9EFB4DD445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506200" y="159829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A36EF181-1143-DDB2-EE49-8609F24076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12630"/>
                  </p:ext>
                </p:extLst>
              </p:nvPr>
            </p:nvGraphicFramePr>
            <p:xfrm>
              <a:off x="6858000" y="17202150"/>
              <a:ext cx="4572000" cy="2571750"/>
            </p:xfrm>
            <a:graphic>
              <a:graphicData uri="http://schemas.microsoft.com/office/powerpoint/2016/slidezoom">
                <pslz:sldZm>
                  <pslz:sldZmObj sldId="286" cId="4098912526">
                    <pslz:zmPr id="{1AE36E30-2300-4656-9DD3-16BD1D0D9E4E}" transitionDur="1000">
                      <p166:blipFill xmlns:p166="http://schemas.microsoft.com/office/powerpoint/2016/6/main">
                        <a:blip r:embed="rId3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31" action="ppaction://hlinksldjump"/>
                <a:extLst>
                  <a:ext uri="{FF2B5EF4-FFF2-40B4-BE49-F238E27FC236}">
                    <a16:creationId xmlns:a16="http://schemas.microsoft.com/office/drawing/2014/main" id="{A36EF181-1143-DDB2-EE49-8609F24076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58000" y="1720215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">
            <a:extLst>
              <a:ext uri="{FF2B5EF4-FFF2-40B4-BE49-F238E27FC236}">
                <a16:creationId xmlns:a16="http://schemas.microsoft.com/office/drawing/2014/main" id="{EF74DAEE-F760-6869-9CA6-5F2F15115E32}"/>
              </a:ext>
            </a:extLst>
          </p:cNvPr>
          <p:cNvGrpSpPr/>
          <p:nvPr/>
        </p:nvGrpSpPr>
        <p:grpSpPr>
          <a:xfrm>
            <a:off x="-5943600" y="3859295"/>
            <a:ext cx="2135750" cy="6635724"/>
            <a:chOff x="0" y="0"/>
            <a:chExt cx="562502" cy="1747680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752247C9-0C87-0EB8-BAEC-1CF4057A1BE3}"/>
                </a:ext>
              </a:extLst>
            </p:cNvPr>
            <p:cNvSpPr/>
            <p:nvPr/>
          </p:nvSpPr>
          <p:spPr>
            <a:xfrm>
              <a:off x="0" y="0"/>
              <a:ext cx="562502" cy="1747680"/>
            </a:xfrm>
            <a:custGeom>
              <a:avLst/>
              <a:gdLst/>
              <a:ahLst/>
              <a:cxnLst/>
              <a:rect l="l" t="t" r="r" b="b"/>
              <a:pathLst>
                <a:path w="562502" h="1747680">
                  <a:moveTo>
                    <a:pt x="0" y="0"/>
                  </a:moveTo>
                  <a:lnTo>
                    <a:pt x="562502" y="0"/>
                  </a:lnTo>
                  <a:lnTo>
                    <a:pt x="562502" y="1747680"/>
                  </a:lnTo>
                  <a:lnTo>
                    <a:pt x="0" y="1747680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56" name="TextBox 4">
              <a:extLst>
                <a:ext uri="{FF2B5EF4-FFF2-40B4-BE49-F238E27FC236}">
                  <a16:creationId xmlns:a16="http://schemas.microsoft.com/office/drawing/2014/main" id="{3F9B3B53-BAFB-4723-D32C-7B5B7FEAE9FD}"/>
                </a:ext>
              </a:extLst>
            </p:cNvPr>
            <p:cNvSpPr txBox="1"/>
            <p:nvPr/>
          </p:nvSpPr>
          <p:spPr>
            <a:xfrm>
              <a:off x="0" y="0"/>
              <a:ext cx="562502" cy="1747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564E1053-A976-6F24-79AE-D7E1B2EEC6F6}"/>
              </a:ext>
            </a:extLst>
          </p:cNvPr>
          <p:cNvGrpSpPr/>
          <p:nvPr/>
        </p:nvGrpSpPr>
        <p:grpSpPr>
          <a:xfrm>
            <a:off x="22783800" y="2247900"/>
            <a:ext cx="3116718" cy="3742362"/>
            <a:chOff x="0" y="0"/>
            <a:chExt cx="562502" cy="1080614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86C428F9-CE4B-EF42-8AFD-2AF15B6397B6}"/>
                </a:ext>
              </a:extLst>
            </p:cNvPr>
            <p:cNvSpPr/>
            <p:nvPr/>
          </p:nvSpPr>
          <p:spPr>
            <a:xfrm>
              <a:off x="0" y="0"/>
              <a:ext cx="562502" cy="1080614"/>
            </a:xfrm>
            <a:custGeom>
              <a:avLst/>
              <a:gdLst/>
              <a:ahLst/>
              <a:cxnLst/>
              <a:rect l="l" t="t" r="r" b="b"/>
              <a:pathLst>
                <a:path w="562502" h="1080614">
                  <a:moveTo>
                    <a:pt x="0" y="0"/>
                  </a:moveTo>
                  <a:lnTo>
                    <a:pt x="562502" y="0"/>
                  </a:lnTo>
                  <a:lnTo>
                    <a:pt x="562502" y="1080614"/>
                  </a:lnTo>
                  <a:lnTo>
                    <a:pt x="0" y="1080614"/>
                  </a:lnTo>
                  <a:close/>
                </a:path>
              </a:pathLst>
            </a:custGeom>
            <a:solidFill>
              <a:srgbClr val="A87008"/>
            </a:solidFill>
          </p:spPr>
        </p:sp>
        <p:sp>
          <p:nvSpPr>
            <p:cNvPr id="46" name="TextBox 7">
              <a:extLst>
                <a:ext uri="{FF2B5EF4-FFF2-40B4-BE49-F238E27FC236}">
                  <a16:creationId xmlns:a16="http://schemas.microsoft.com/office/drawing/2014/main" id="{993A8342-1B76-9A15-AB23-E66BDB9C17FB}"/>
                </a:ext>
              </a:extLst>
            </p:cNvPr>
            <p:cNvSpPr txBox="1"/>
            <p:nvPr/>
          </p:nvSpPr>
          <p:spPr>
            <a:xfrm>
              <a:off x="0" y="0"/>
              <a:ext cx="562502" cy="108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23940" y="1171575"/>
            <a:ext cx="2654173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1"/>
              </a:lnSpc>
            </a:pPr>
            <a:r>
              <a:rPr lang="en-US" sz="1926" dirty="0" err="1">
                <a:solidFill>
                  <a:srgbClr val="E8CFC1"/>
                </a:solidFill>
                <a:latin typeface="Biryani Light"/>
              </a:rPr>
              <a:t>Kelompok</a:t>
            </a:r>
            <a:r>
              <a:rPr lang="en-US" sz="1926" dirty="0">
                <a:solidFill>
                  <a:srgbClr val="E8CFC1"/>
                </a:solidFill>
                <a:latin typeface="Biryani Light"/>
              </a:rPr>
              <a:t> 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40144" y="1097472"/>
            <a:ext cx="3947446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Pengantar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Teknologi</a:t>
            </a:r>
            <a:r>
              <a:rPr lang="en-US" sz="2059" dirty="0">
                <a:solidFill>
                  <a:srgbClr val="E8CFC1"/>
                </a:solidFill>
                <a:latin typeface="Biryani Light"/>
              </a:rPr>
              <a:t> </a:t>
            </a:r>
            <a:r>
              <a:rPr lang="en-US" sz="2059" dirty="0" err="1">
                <a:solidFill>
                  <a:srgbClr val="E8CFC1"/>
                </a:solidFill>
                <a:latin typeface="Biryani Light"/>
              </a:rPr>
              <a:t>Informasi</a:t>
            </a:r>
            <a:endParaRPr lang="en-US" sz="2059" dirty="0">
              <a:solidFill>
                <a:srgbClr val="E8CFC1"/>
              </a:solidFill>
              <a:latin typeface="Biryani Light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F986F0-73B2-4102-BB4E-01D408F6CE9D}"/>
              </a:ext>
            </a:extLst>
          </p:cNvPr>
          <p:cNvGrpSpPr/>
          <p:nvPr/>
        </p:nvGrpSpPr>
        <p:grpSpPr>
          <a:xfrm>
            <a:off x="-182005" y="7734300"/>
            <a:ext cx="18496305" cy="3566123"/>
            <a:chOff x="-208305" y="7122848"/>
            <a:chExt cx="18496305" cy="3566123"/>
          </a:xfrm>
        </p:grpSpPr>
        <p:sp>
          <p:nvSpPr>
            <p:cNvPr id="18" name="Freeform 18"/>
            <p:cNvSpPr/>
            <p:nvPr/>
          </p:nvSpPr>
          <p:spPr>
            <a:xfrm rot="-10800000" flipH="1" flipV="1">
              <a:off x="11917225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6370775" y="3164152"/>
                  </a:moveTo>
                  <a:lnTo>
                    <a:pt x="0" y="3164152"/>
                  </a:lnTo>
                  <a:lnTo>
                    <a:pt x="0" y="0"/>
                  </a:lnTo>
                  <a:lnTo>
                    <a:pt x="6370775" y="0"/>
                  </a:lnTo>
                  <a:lnTo>
                    <a:pt x="6370775" y="31641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2" name="Group 22"/>
            <p:cNvGrpSpPr/>
            <p:nvPr/>
          </p:nvGrpSpPr>
          <p:grpSpPr>
            <a:xfrm>
              <a:off x="-208305" y="8162179"/>
              <a:ext cx="7315200" cy="2526792"/>
              <a:chOff x="0" y="0"/>
              <a:chExt cx="9753600" cy="3369056"/>
            </a:xfrm>
          </p:grpSpPr>
          <p:sp>
            <p:nvSpPr>
              <p:cNvPr id="23" name="Freeform 23"/>
              <p:cNvSpPr/>
              <p:nvPr/>
            </p:nvSpPr>
            <p:spPr>
              <a:xfrm rot="-10800000" flipH="1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3369056"/>
                    </a:moveTo>
                    <a:lnTo>
                      <a:pt x="0" y="3369056"/>
                    </a:lnTo>
                    <a:lnTo>
                      <a:pt x="0" y="0"/>
                    </a:lnTo>
                    <a:lnTo>
                      <a:pt x="9753600" y="0"/>
                    </a:lnTo>
                    <a:lnTo>
                      <a:pt x="9753600" y="3369056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4" name="TextBox 24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2204935" y="0"/>
            <a:ext cx="6083065" cy="2101192"/>
            <a:chOff x="0" y="0"/>
            <a:chExt cx="8110754" cy="2801590"/>
          </a:xfrm>
        </p:grpSpPr>
        <p:sp>
          <p:nvSpPr>
            <p:cNvPr id="26" name="Freeform 26"/>
            <p:cNvSpPr/>
            <p:nvPr/>
          </p:nvSpPr>
          <p:spPr>
            <a:xfrm rot="-10800000">
              <a:off x="0" y="0"/>
              <a:ext cx="8110754" cy="2801590"/>
            </a:xfrm>
            <a:custGeom>
              <a:avLst/>
              <a:gdLst/>
              <a:ahLst/>
              <a:cxnLst/>
              <a:rect l="l" t="t" r="r" b="b"/>
              <a:pathLst>
                <a:path w="8110754" h="2801590">
                  <a:moveTo>
                    <a:pt x="0" y="0"/>
                  </a:moveTo>
                  <a:lnTo>
                    <a:pt x="8110754" y="0"/>
                  </a:lnTo>
                  <a:lnTo>
                    <a:pt x="8110754" y="2801590"/>
                  </a:lnTo>
                  <a:lnTo>
                    <a:pt x="0" y="2801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 rot="-10800000">
              <a:off x="3048784" y="2418115"/>
              <a:ext cx="292288" cy="26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3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7939" y="-621870"/>
            <a:ext cx="1937847" cy="2447133"/>
            <a:chOff x="0" y="0"/>
            <a:chExt cx="2583796" cy="326284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118080"/>
              <a:ext cx="2456847" cy="3144764"/>
              <a:chOff x="0" y="0"/>
              <a:chExt cx="6350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59361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26950" y="0"/>
              <a:ext cx="2456847" cy="3144764"/>
              <a:chOff x="0" y="0"/>
              <a:chExt cx="6350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812800">
                    <a:moveTo>
                      <a:pt x="635000" y="0"/>
                    </a:moveTo>
                    <a:lnTo>
                      <a:pt x="635000" y="698500"/>
                    </a:lnTo>
                    <a:lnTo>
                      <a:pt x="317500" y="812800"/>
                    </a:lnTo>
                    <a:lnTo>
                      <a:pt x="0" y="698500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0"/>
                <a:ext cx="6350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71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83500" y="433186"/>
              <a:ext cx="249013" cy="23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3"/>
                </a:lnSpc>
              </a:pPr>
              <a:r>
                <a:rPr lang="en-US" sz="100">
                  <a:solidFill>
                    <a:srgbClr val="A87008"/>
                  </a:solidFill>
                  <a:latin typeface="Forum"/>
                </a:rPr>
                <a:t>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7AC612-36D5-4654-A2E2-71B89C4AAF88}"/>
              </a:ext>
            </a:extLst>
          </p:cNvPr>
          <p:cNvGrpSpPr/>
          <p:nvPr/>
        </p:nvGrpSpPr>
        <p:grpSpPr>
          <a:xfrm>
            <a:off x="18314300" y="6965570"/>
            <a:ext cx="20980427" cy="3347163"/>
            <a:chOff x="15534" y="7031343"/>
            <a:chExt cx="20980427" cy="3347163"/>
          </a:xfrm>
        </p:grpSpPr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72456FA-8945-4462-8A07-3D67F4138B24}"/>
                </a:ext>
              </a:extLst>
            </p:cNvPr>
            <p:cNvSpPr/>
            <p:nvPr/>
          </p:nvSpPr>
          <p:spPr>
            <a:xfrm rot="-10800000" flipV="1">
              <a:off x="15534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3164152"/>
                  </a:moveTo>
                  <a:lnTo>
                    <a:pt x="6370775" y="3164152"/>
                  </a:lnTo>
                  <a:lnTo>
                    <a:pt x="6370775" y="0"/>
                  </a:lnTo>
                  <a:lnTo>
                    <a:pt x="0" y="0"/>
                  </a:lnTo>
                  <a:lnTo>
                    <a:pt x="0" y="316415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3" name="Group 21">
              <a:extLst>
                <a:ext uri="{FF2B5EF4-FFF2-40B4-BE49-F238E27FC236}">
                  <a16:creationId xmlns:a16="http://schemas.microsoft.com/office/drawing/2014/main" id="{D3941969-7B66-4264-B002-DFE60A097832}"/>
                </a:ext>
              </a:extLst>
            </p:cNvPr>
            <p:cNvGrpSpPr/>
            <p:nvPr/>
          </p:nvGrpSpPr>
          <p:grpSpPr>
            <a:xfrm>
              <a:off x="11305742" y="7031343"/>
              <a:ext cx="9690219" cy="3347163"/>
              <a:chOff x="0" y="0"/>
              <a:chExt cx="12920291" cy="4462884"/>
            </a:xfrm>
          </p:grpSpPr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37D8FFBB-EF27-476F-9F09-7B3F9DAB929A}"/>
                  </a:ext>
                </a:extLst>
              </p:cNvPr>
              <p:cNvSpPr/>
              <p:nvPr/>
            </p:nvSpPr>
            <p:spPr>
              <a:xfrm rot="-10800000" flipV="1">
                <a:off x="0" y="0"/>
                <a:ext cx="12920291" cy="4462884"/>
              </a:xfrm>
              <a:custGeom>
                <a:avLst/>
                <a:gdLst/>
                <a:ahLst/>
                <a:cxnLst/>
                <a:rect l="l" t="t" r="r" b="b"/>
                <a:pathLst>
                  <a:path w="12920291" h="4462884">
                    <a:moveTo>
                      <a:pt x="0" y="4462884"/>
                    </a:moveTo>
                    <a:lnTo>
                      <a:pt x="12920291" y="4462884"/>
                    </a:lnTo>
                    <a:lnTo>
                      <a:pt x="12920291" y="0"/>
                    </a:lnTo>
                    <a:lnTo>
                      <a:pt x="0" y="0"/>
                    </a:lnTo>
                    <a:lnTo>
                      <a:pt x="0" y="4462884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55" name="TextBox 23">
                <a:extLst>
                  <a:ext uri="{FF2B5EF4-FFF2-40B4-BE49-F238E27FC236}">
                    <a16:creationId xmlns:a16="http://schemas.microsoft.com/office/drawing/2014/main" id="{280B24A0-1820-4F61-907B-6EF14FFB7A5C}"/>
                  </a:ext>
                </a:extLst>
              </p:cNvPr>
              <p:cNvSpPr txBox="1"/>
              <p:nvPr/>
            </p:nvSpPr>
            <p:spPr>
              <a:xfrm rot="-10800000">
                <a:off x="4856660" y="3852016"/>
                <a:ext cx="465609" cy="360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11"/>
                  </a:lnSpc>
                </a:pPr>
                <a:r>
                  <a:rPr lang="en-US" sz="132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B4B1BC-2C1C-EB0F-9612-EC10CFE40F97}"/>
              </a:ext>
            </a:extLst>
          </p:cNvPr>
          <p:cNvGrpSpPr/>
          <p:nvPr/>
        </p:nvGrpSpPr>
        <p:grpSpPr>
          <a:xfrm>
            <a:off x="-5102656" y="65894"/>
            <a:ext cx="5444862" cy="5236850"/>
            <a:chOff x="-39175" y="-6477"/>
            <a:chExt cx="10889624" cy="10310774"/>
          </a:xfrm>
        </p:grpSpPr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3DC01770-F90F-E008-28DC-4BDEBBB508E4}"/>
                </a:ext>
              </a:extLst>
            </p:cNvPr>
            <p:cNvSpPr txBox="1"/>
            <p:nvPr/>
          </p:nvSpPr>
          <p:spPr>
            <a:xfrm>
              <a:off x="1812752" y="2039391"/>
              <a:ext cx="9037697" cy="18243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00" spc="-320" dirty="0" err="1">
                  <a:solidFill>
                    <a:srgbClr val="F2BD99"/>
                  </a:solidFill>
                  <a:latin typeface="Tenor Sans"/>
                </a:rPr>
                <a:t>Definisi</a:t>
              </a:r>
              <a:endParaRPr lang="en-US" sz="100" spc="-320" dirty="0">
                <a:solidFill>
                  <a:srgbClr val="F2BD99"/>
                </a:solidFill>
                <a:latin typeface="Tenor Sans"/>
              </a:endParaRPr>
            </a:p>
          </p:txBody>
        </p:sp>
        <p:grpSp>
          <p:nvGrpSpPr>
            <p:cNvPr id="61" name="Group 11">
              <a:extLst>
                <a:ext uri="{FF2B5EF4-FFF2-40B4-BE49-F238E27FC236}">
                  <a16:creationId xmlns:a16="http://schemas.microsoft.com/office/drawing/2014/main" id="{BA6C2192-D246-07D4-42CC-9F509D5DABDC}"/>
                </a:ext>
              </a:extLst>
            </p:cNvPr>
            <p:cNvGrpSpPr/>
            <p:nvPr/>
          </p:nvGrpSpPr>
          <p:grpSpPr>
            <a:xfrm>
              <a:off x="466685" y="4312088"/>
              <a:ext cx="5286024" cy="5992209"/>
              <a:chOff x="0" y="0"/>
              <a:chExt cx="534952" cy="606419"/>
            </a:xfrm>
          </p:grpSpPr>
          <p:sp>
            <p:nvSpPr>
              <p:cNvPr id="63" name="Freeform 12">
                <a:extLst>
                  <a:ext uri="{FF2B5EF4-FFF2-40B4-BE49-F238E27FC236}">
                    <a16:creationId xmlns:a16="http://schemas.microsoft.com/office/drawing/2014/main" id="{5F28617C-745B-0D8A-FC84-7316D7DEC606}"/>
                  </a:ext>
                </a:extLst>
              </p:cNvPr>
              <p:cNvSpPr/>
              <p:nvPr/>
            </p:nvSpPr>
            <p:spPr>
              <a:xfrm>
                <a:off x="0" y="0"/>
                <a:ext cx="534952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534952" h="606419">
                    <a:moveTo>
                      <a:pt x="0" y="0"/>
                    </a:moveTo>
                    <a:lnTo>
                      <a:pt x="534952" y="0"/>
                    </a:lnTo>
                    <a:lnTo>
                      <a:pt x="534952" y="606419"/>
                    </a:lnTo>
                    <a:lnTo>
                      <a:pt x="0" y="606419"/>
                    </a:lnTo>
                    <a:close/>
                  </a:path>
                </a:pathLst>
              </a:custGeom>
              <a:blipFill dpi="0" rotWithShape="1"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  <a:srcRect/>
                <a:stretch>
                  <a:fillRect l="-50000"/>
                </a:stretch>
              </a:blipFill>
            </p:spPr>
          </p:sp>
        </p:grp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1DA2E677-945E-ED0A-AA3E-A6E101076C10}"/>
                </a:ext>
              </a:extLst>
            </p:cNvPr>
            <p:cNvSpPr/>
            <p:nvPr/>
          </p:nvSpPr>
          <p:spPr>
            <a:xfrm rot="-10800000">
              <a:off x="-39175" y="-6477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0"/>
                  </a:moveTo>
                  <a:lnTo>
                    <a:pt x="6370775" y="0"/>
                  </a:lnTo>
                  <a:lnTo>
                    <a:pt x="6370775" y="3164152"/>
                  </a:lnTo>
                  <a:lnTo>
                    <a:pt x="0" y="316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76076C19-BBF0-9010-1D83-218614F4E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057" y="126715"/>
            <a:ext cx="1232258" cy="147298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9C44CFB-3D9A-EBFA-4B47-4471BF9D0C5E}"/>
              </a:ext>
            </a:extLst>
          </p:cNvPr>
          <p:cNvGrpSpPr/>
          <p:nvPr/>
        </p:nvGrpSpPr>
        <p:grpSpPr>
          <a:xfrm>
            <a:off x="18947049" y="2837532"/>
            <a:ext cx="5625526" cy="1763474"/>
            <a:chOff x="6020879" y="3239032"/>
            <a:chExt cx="11350167" cy="3600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8D0180D-D013-EA29-F544-75A12D1B26A1}"/>
                </a:ext>
              </a:extLst>
            </p:cNvPr>
            <p:cNvSpPr txBox="1"/>
            <p:nvPr/>
          </p:nvSpPr>
          <p:spPr>
            <a:xfrm>
              <a:off x="6020879" y="3806305"/>
              <a:ext cx="8233448" cy="219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" dirty="0">
                  <a:latin typeface="Forum" panose="020B0604020202020204" charset="0"/>
                </a:rPr>
                <a:t>OSI ( Open Systems Interconnection ) </a:t>
              </a:r>
              <a:r>
                <a:rPr lang="en-US" sz="100" dirty="0" err="1">
                  <a:latin typeface="Forum" panose="020B0604020202020204" charset="0"/>
                </a:rPr>
                <a:t>adalah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arsitektur</a:t>
              </a:r>
              <a:r>
                <a:rPr lang="en-US" sz="100" dirty="0">
                  <a:latin typeface="Forum" panose="020B0604020202020204" charset="0"/>
                </a:rPr>
                <a:t> 7 </a:t>
              </a:r>
              <a:r>
                <a:rPr lang="en-US" sz="100" dirty="0" err="1">
                  <a:latin typeface="Forum" panose="020B0604020202020204" charset="0"/>
                </a:rPr>
                <a:t>lapisan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dengan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setiap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lapisan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memiliki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fungsi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khusus</a:t>
              </a:r>
              <a:r>
                <a:rPr lang="en-US" sz="100" dirty="0">
                  <a:latin typeface="Forum" panose="020B0604020202020204" charset="0"/>
                </a:rPr>
                <a:t> </a:t>
              </a:r>
              <a:r>
                <a:rPr lang="en-US" sz="100" dirty="0" err="1">
                  <a:latin typeface="Forum" panose="020B0604020202020204" charset="0"/>
                </a:rPr>
                <a:t>untuk</a:t>
              </a:r>
              <a:r>
                <a:rPr lang="en-US" sz="100" dirty="0">
                  <a:latin typeface="Forum" panose="020B0604020202020204" charset="0"/>
                </a:rPr>
                <a:t> </a:t>
              </a:r>
              <a:r>
                <a:rPr lang="en-US" sz="100" dirty="0" err="1">
                  <a:latin typeface="Forum" panose="020B0604020202020204" charset="0"/>
                </a:rPr>
                <a:t>dijalankan</a:t>
              </a:r>
              <a:r>
                <a:rPr lang="en-US" sz="100" dirty="0">
                  <a:latin typeface="Forum" panose="020B0604020202020204" charset="0"/>
                </a:rPr>
                <a:t>.</a:t>
              </a:r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D934107D-1BA5-9156-0438-AEC9834FA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328" y="3239032"/>
              <a:ext cx="3116718" cy="360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10"/>
          <p:cNvSpPr txBox="1"/>
          <p:nvPr/>
        </p:nvSpPr>
        <p:spPr>
          <a:xfrm>
            <a:off x="7254051" y="800100"/>
            <a:ext cx="3779898" cy="1238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320" dirty="0">
                <a:solidFill>
                  <a:srgbClr val="F2BD99"/>
                </a:solidFill>
                <a:latin typeface="Tenor Sans"/>
              </a:rPr>
              <a:t>7 Layer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B87ED6B-CFFE-2194-C574-843D9D8BE7C4}"/>
              </a:ext>
            </a:extLst>
          </p:cNvPr>
          <p:cNvGrpSpPr/>
          <p:nvPr/>
        </p:nvGrpSpPr>
        <p:grpSpPr>
          <a:xfrm>
            <a:off x="-19050" y="13343611"/>
            <a:ext cx="18288000" cy="2544089"/>
            <a:chOff x="0" y="7760208"/>
            <a:chExt cx="18288000" cy="2544089"/>
          </a:xfrm>
        </p:grpSpPr>
        <p:grpSp>
          <p:nvGrpSpPr>
            <p:cNvPr id="111" name="Group 20">
              <a:extLst>
                <a:ext uri="{FF2B5EF4-FFF2-40B4-BE49-F238E27FC236}">
                  <a16:creationId xmlns:a16="http://schemas.microsoft.com/office/drawing/2014/main" id="{2F0716A8-2045-9EBC-288B-BC3A57FC5C74}"/>
                </a:ext>
              </a:extLst>
            </p:cNvPr>
            <p:cNvGrpSpPr/>
            <p:nvPr/>
          </p:nvGrpSpPr>
          <p:grpSpPr>
            <a:xfrm rot="-10800000">
              <a:off x="0" y="8203105"/>
              <a:ext cx="6083065" cy="2101192"/>
              <a:chOff x="0" y="0"/>
              <a:chExt cx="8110754" cy="2801590"/>
            </a:xfrm>
          </p:grpSpPr>
          <p:sp>
            <p:nvSpPr>
              <p:cNvPr id="115" name="Freeform 21">
                <a:extLst>
                  <a:ext uri="{FF2B5EF4-FFF2-40B4-BE49-F238E27FC236}">
                    <a16:creationId xmlns:a16="http://schemas.microsoft.com/office/drawing/2014/main" id="{4DCEE23E-C0B2-A748-6EE9-54D3DA7791C0}"/>
                  </a:ext>
                </a:extLst>
              </p:cNvPr>
              <p:cNvSpPr/>
              <p:nvPr/>
            </p:nvSpPr>
            <p:spPr>
              <a:xfrm flipH="1" flipV="1">
                <a:off x="0" y="0"/>
                <a:ext cx="8110754" cy="2801590"/>
              </a:xfrm>
              <a:custGeom>
                <a:avLst/>
                <a:gdLst/>
                <a:ahLst/>
                <a:cxnLst/>
                <a:rect l="l" t="t" r="r" b="b"/>
                <a:pathLst>
                  <a:path w="8110754" h="2801590">
                    <a:moveTo>
                      <a:pt x="8110754" y="2801590"/>
                    </a:moveTo>
                    <a:lnTo>
                      <a:pt x="0" y="2801590"/>
                    </a:lnTo>
                    <a:lnTo>
                      <a:pt x="0" y="0"/>
                    </a:lnTo>
                    <a:lnTo>
                      <a:pt x="8110754" y="0"/>
                    </a:lnTo>
                    <a:lnTo>
                      <a:pt x="8110754" y="280159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6" name="TextBox 22">
                <a:extLst>
                  <a:ext uri="{FF2B5EF4-FFF2-40B4-BE49-F238E27FC236}">
                    <a16:creationId xmlns:a16="http://schemas.microsoft.com/office/drawing/2014/main" id="{15FC4BDB-D0BF-5D6A-D9BC-1F7DB99D6364}"/>
                  </a:ext>
                </a:extLst>
              </p:cNvPr>
              <p:cNvSpPr txBox="1"/>
              <p:nvPr/>
            </p:nvSpPr>
            <p:spPr>
              <a:xfrm>
                <a:off x="4769683" y="357287"/>
                <a:ext cx="292288" cy="261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3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112" name="Group 23">
              <a:extLst>
                <a:ext uri="{FF2B5EF4-FFF2-40B4-BE49-F238E27FC236}">
                  <a16:creationId xmlns:a16="http://schemas.microsoft.com/office/drawing/2014/main" id="{F8B6F960-6DA9-C239-E5E1-52CAD8C9351F}"/>
                </a:ext>
              </a:extLst>
            </p:cNvPr>
            <p:cNvGrpSpPr/>
            <p:nvPr/>
          </p:nvGrpSpPr>
          <p:grpSpPr>
            <a:xfrm>
              <a:off x="10972800" y="7760208"/>
              <a:ext cx="7315200" cy="2526792"/>
              <a:chOff x="0" y="0"/>
              <a:chExt cx="9753600" cy="3369056"/>
            </a:xfrm>
          </p:grpSpPr>
          <p:sp>
            <p:nvSpPr>
              <p:cNvPr id="113" name="Freeform 24">
                <a:extLst>
                  <a:ext uri="{FF2B5EF4-FFF2-40B4-BE49-F238E27FC236}">
                    <a16:creationId xmlns:a16="http://schemas.microsoft.com/office/drawing/2014/main" id="{9930F326-7923-5EBF-2211-48BC57B4A5DD}"/>
                  </a:ext>
                </a:extLst>
              </p:cNvPr>
              <p:cNvSpPr/>
              <p:nvPr/>
            </p:nvSpPr>
            <p:spPr>
              <a:xfrm rot="-10800000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14" name="TextBox 25">
                <a:extLst>
                  <a:ext uri="{FF2B5EF4-FFF2-40B4-BE49-F238E27FC236}">
                    <a16:creationId xmlns:a16="http://schemas.microsoft.com/office/drawing/2014/main" id="{6ADAFF2F-3DC0-BBC4-45A1-B7ADE3FDCC7B}"/>
                  </a:ext>
                </a:extLst>
              </p:cNvPr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sp>
        <p:nvSpPr>
          <p:cNvPr id="13" name="TextBox 15">
            <a:extLst>
              <a:ext uri="{FF2B5EF4-FFF2-40B4-BE49-F238E27FC236}">
                <a16:creationId xmlns:a16="http://schemas.microsoft.com/office/drawing/2014/main" id="{81733E8D-0AB7-8809-EF1A-5BFB1ADAA94C}"/>
              </a:ext>
            </a:extLst>
          </p:cNvPr>
          <p:cNvSpPr txBox="1"/>
          <p:nvPr/>
        </p:nvSpPr>
        <p:spPr>
          <a:xfrm>
            <a:off x="1283777" y="-1269206"/>
            <a:ext cx="8328723" cy="926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100" spc="-320" dirty="0">
                <a:solidFill>
                  <a:srgbClr val="F2BD99"/>
                </a:solidFill>
                <a:latin typeface="Tenor Sans"/>
              </a:rPr>
              <a:t>Application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84676-AA33-863D-0F47-ECE4E0F19AA3}"/>
              </a:ext>
            </a:extLst>
          </p:cNvPr>
          <p:cNvSpPr txBox="1"/>
          <p:nvPr/>
        </p:nvSpPr>
        <p:spPr>
          <a:xfrm>
            <a:off x="-6383663" y="2936369"/>
            <a:ext cx="6307463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Memiliki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hubungan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dengan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aplikasi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yang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berhubungan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langsung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dengan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pengguna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melalui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aplikasi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,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seperti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 web browser, email, software, </a:t>
            </a:r>
            <a:r>
              <a:rPr lang="en-US" sz="100" dirty="0" err="1">
                <a:solidFill>
                  <a:srgbClr val="FFFFFF"/>
                </a:solidFill>
                <a:latin typeface="Forum" panose="020B0604020202020204" charset="0"/>
              </a:rPr>
              <a:t>dll</a:t>
            </a:r>
            <a:r>
              <a:rPr lang="en-US" sz="100" dirty="0">
                <a:solidFill>
                  <a:srgbClr val="FFFFFF"/>
                </a:solidFill>
                <a:latin typeface="Forum" panose="020B0604020202020204" charset="0"/>
              </a:rPr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5278E36F-EA44-0403-7980-77B1EAEE8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4344940"/>
                  </p:ext>
                </p:extLst>
              </p:nvPr>
            </p:nvGraphicFramePr>
            <p:xfrm>
              <a:off x="2209800" y="3771900"/>
              <a:ext cx="4572000" cy="2571750"/>
            </p:xfrm>
            <a:graphic>
              <a:graphicData uri="http://schemas.microsoft.com/office/powerpoint/2016/slidezoom">
                <pslz:sldZm>
                  <pslz:sldZmObj sldId="260" cId="0">
                    <pslz:zmPr id="{0CE4AFEA-9038-499A-8A9E-68A50BFA2F88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278E36F-EA44-0403-7980-77B1EAEE8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09800" y="37719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DD1A591C-B693-A2D2-DA07-8A0C1894F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7989392"/>
                  </p:ext>
                </p:extLst>
              </p:nvPr>
            </p:nvGraphicFramePr>
            <p:xfrm>
              <a:off x="6858000" y="2324100"/>
              <a:ext cx="4572000" cy="2571750"/>
            </p:xfrm>
            <a:graphic>
              <a:graphicData uri="http://schemas.microsoft.com/office/powerpoint/2016/slidezoom">
                <pslz:sldZm>
                  <pslz:sldZmObj sldId="261" cId="0">
                    <pslz:zmPr id="{14B9032D-096D-4122-A30A-997F8546E533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D1A591C-B693-A2D2-DA07-8A0C1894F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58000" y="23241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Slide Zoom 35">
                <a:extLst>
                  <a:ext uri="{FF2B5EF4-FFF2-40B4-BE49-F238E27FC236}">
                    <a16:creationId xmlns:a16="http://schemas.microsoft.com/office/drawing/2014/main" id="{D12F14C4-D1AD-3A3A-2571-65FE8EE6D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2235828"/>
                  </p:ext>
                </p:extLst>
              </p:nvPr>
            </p:nvGraphicFramePr>
            <p:xfrm>
              <a:off x="11506200" y="3771900"/>
              <a:ext cx="4572000" cy="2571750"/>
            </p:xfrm>
            <a:graphic>
              <a:graphicData uri="http://schemas.microsoft.com/office/powerpoint/2016/slidezoom">
                <pslz:sldZm>
                  <pslz:sldZmObj sldId="281" cId="275249290">
                    <pslz:zmPr id="{443EBAD6-D973-4DC9-B303-0ABEE6F1A401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Slide Zoom 3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12F14C4-D1AD-3A3A-2571-65FE8EE6D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506200" y="37719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Slide Zoom 37">
                <a:extLst>
                  <a:ext uri="{FF2B5EF4-FFF2-40B4-BE49-F238E27FC236}">
                    <a16:creationId xmlns:a16="http://schemas.microsoft.com/office/drawing/2014/main" id="{A2C52AF3-6013-AFEB-19C5-9431A8D9BB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5802748"/>
                  </p:ext>
                </p:extLst>
              </p:nvPr>
            </p:nvGraphicFramePr>
            <p:xfrm>
              <a:off x="2209800" y="6438900"/>
              <a:ext cx="4572000" cy="2571750"/>
            </p:xfrm>
            <a:graphic>
              <a:graphicData uri="http://schemas.microsoft.com/office/powerpoint/2016/slidezoom">
                <pslz:sldZm>
                  <pslz:sldZmObj sldId="283" cId="202458365">
                    <pslz:zmPr id="{234E3089-9C4F-4226-9BC2-AE77F7965AEA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Slide Zoom 3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A2C52AF3-6013-AFEB-19C5-9431A8D9B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09800" y="64389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AC7182C-EBFB-F4B2-5A10-2CCCBBB768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3381702"/>
                  </p:ext>
                </p:extLst>
              </p:nvPr>
            </p:nvGraphicFramePr>
            <p:xfrm>
              <a:off x="6858000" y="4991100"/>
              <a:ext cx="4572000" cy="2571750"/>
            </p:xfrm>
            <a:graphic>
              <a:graphicData uri="http://schemas.microsoft.com/office/powerpoint/2016/slidezoom">
                <pslz:sldZm>
                  <pslz:sldZmObj sldId="284" cId="2894133081">
                    <pslz:zmPr id="{7F7C378C-D931-4694-923B-41DA7EDE9263}" transitionDur="100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7AC7182C-EBFB-F4B2-5A10-2CCCBBB768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58000" y="49911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46358310-1F9D-5723-F247-8A51CEB4E0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193233"/>
                  </p:ext>
                </p:extLst>
              </p:nvPr>
            </p:nvGraphicFramePr>
            <p:xfrm>
              <a:off x="11506200" y="6438900"/>
              <a:ext cx="4572000" cy="2571750"/>
            </p:xfrm>
            <a:graphic>
              <a:graphicData uri="http://schemas.microsoft.com/office/powerpoint/2016/slidezoom">
                <pslz:sldZm>
                  <pslz:sldZmObj sldId="285" cId="1534828861">
                    <pslz:zmPr id="{65E96DB5-75ED-429D-8DBE-516D8A4C3F92}" transitionDur="100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46358310-1F9D-5723-F247-8A51CEB4E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506200" y="64389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A48CB738-6800-AE00-6480-DB2C7CCDEA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3701141"/>
                  </p:ext>
                </p:extLst>
              </p:nvPr>
            </p:nvGraphicFramePr>
            <p:xfrm>
              <a:off x="6858000" y="7658100"/>
              <a:ext cx="4572000" cy="2571750"/>
            </p:xfrm>
            <a:graphic>
              <a:graphicData uri="http://schemas.microsoft.com/office/powerpoint/2016/slidezoom">
                <pslz:sldZm>
                  <pslz:sldZmObj sldId="286" cId="4098912526">
                    <pslz:zmPr id="{1AE36E30-2300-4656-9DD3-16BD1D0D9E4E}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72000" cy="25717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A48CB738-6800-AE00-6480-DB2C7CCDEA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58000" y="7658100"/>
                <a:ext cx="4572000" cy="257175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40" name="Group 4">
            <a:extLst>
              <a:ext uri="{FF2B5EF4-FFF2-40B4-BE49-F238E27FC236}">
                <a16:creationId xmlns:a16="http://schemas.microsoft.com/office/drawing/2014/main" id="{3E618B3D-A09F-0222-7BF1-3F3847B5EF16}"/>
              </a:ext>
            </a:extLst>
          </p:cNvPr>
          <p:cNvGrpSpPr/>
          <p:nvPr/>
        </p:nvGrpSpPr>
        <p:grpSpPr>
          <a:xfrm>
            <a:off x="-8686800" y="0"/>
            <a:ext cx="8527589" cy="2945571"/>
            <a:chOff x="0" y="0"/>
            <a:chExt cx="11370118" cy="392742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FAB49573-654D-6A6A-62FD-CE4BDE91BF97}"/>
                </a:ext>
              </a:extLst>
            </p:cNvPr>
            <p:cNvSpPr/>
            <p:nvPr/>
          </p:nvSpPr>
          <p:spPr>
            <a:xfrm flipV="1">
              <a:off x="0" y="0"/>
              <a:ext cx="11370118" cy="3927428"/>
            </a:xfrm>
            <a:custGeom>
              <a:avLst/>
              <a:gdLst/>
              <a:ahLst/>
              <a:cxnLst/>
              <a:rect l="l" t="t" r="r" b="b"/>
              <a:pathLst>
                <a:path w="11370118" h="3927428">
                  <a:moveTo>
                    <a:pt x="0" y="3927428"/>
                  </a:moveTo>
                  <a:lnTo>
                    <a:pt x="11370118" y="3927428"/>
                  </a:lnTo>
                  <a:lnTo>
                    <a:pt x="11370118" y="0"/>
                  </a:lnTo>
                  <a:lnTo>
                    <a:pt x="0" y="0"/>
                  </a:lnTo>
                  <a:lnTo>
                    <a:pt x="0" y="3927428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DD3C9A37-6DCD-BDCC-24F7-EF4E5B80DB14}"/>
                </a:ext>
              </a:extLst>
            </p:cNvPr>
            <p:cNvSpPr txBox="1"/>
            <p:nvPr/>
          </p:nvSpPr>
          <p:spPr>
            <a:xfrm>
              <a:off x="6686414" y="504693"/>
              <a:ext cx="409746" cy="32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6"/>
                </a:lnSpc>
              </a:pPr>
              <a:r>
                <a:rPr lang="en-US" sz="116">
                  <a:solidFill>
                    <a:srgbClr val="A87008"/>
                  </a:solidFill>
                  <a:latin typeface="Forum"/>
                </a:rPr>
                <a:t>a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3253160-9549-3550-4AEE-987D38286E0E}"/>
              </a:ext>
            </a:extLst>
          </p:cNvPr>
          <p:cNvSpPr txBox="1"/>
          <p:nvPr/>
        </p:nvSpPr>
        <p:spPr>
          <a:xfrm>
            <a:off x="2169465" y="10325100"/>
            <a:ext cx="139490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0" b="1" dirty="0">
                <a:solidFill>
                  <a:schemeClr val="bg1"/>
                </a:solidFill>
                <a:latin typeface="Tenor Sans" panose="020B0604020202020204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400926-E686-5133-B73B-67F052D3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7200" y="2403348"/>
            <a:ext cx="7845552" cy="78455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25766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364200" y="1028700"/>
            <a:ext cx="2654173" cy="29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11"/>
              </a:lnSpc>
            </a:pPr>
            <a:r>
              <a:rPr lang="en-US" sz="1926" dirty="0" err="1">
                <a:solidFill>
                  <a:srgbClr val="E8CFC1"/>
                </a:solidFill>
                <a:latin typeface="Biryani Light"/>
              </a:rPr>
              <a:t>Kelompok</a:t>
            </a:r>
            <a:r>
              <a:rPr lang="en-US" sz="1926" dirty="0">
                <a:solidFill>
                  <a:srgbClr val="E8CFC1"/>
                </a:solidFill>
                <a:latin typeface="Biryani Light"/>
              </a:rPr>
              <a:t> 5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96CECD-19AB-4A48-BF63-735C31F49264}"/>
              </a:ext>
            </a:extLst>
          </p:cNvPr>
          <p:cNvGrpSpPr/>
          <p:nvPr/>
        </p:nvGrpSpPr>
        <p:grpSpPr>
          <a:xfrm>
            <a:off x="-76200" y="10330737"/>
            <a:ext cx="20980427" cy="3347163"/>
            <a:chOff x="15534" y="7031343"/>
            <a:chExt cx="20980427" cy="3347163"/>
          </a:xfrm>
        </p:grpSpPr>
        <p:sp>
          <p:nvSpPr>
            <p:cNvPr id="17" name="Freeform 17"/>
            <p:cNvSpPr/>
            <p:nvPr/>
          </p:nvSpPr>
          <p:spPr>
            <a:xfrm rot="-10800000" flipV="1">
              <a:off x="15534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3164152"/>
                  </a:moveTo>
                  <a:lnTo>
                    <a:pt x="6370775" y="3164152"/>
                  </a:lnTo>
                  <a:lnTo>
                    <a:pt x="6370775" y="0"/>
                  </a:lnTo>
                  <a:lnTo>
                    <a:pt x="0" y="0"/>
                  </a:lnTo>
                  <a:lnTo>
                    <a:pt x="0" y="316415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11305742" y="7031343"/>
              <a:ext cx="9690219" cy="3347163"/>
              <a:chOff x="0" y="0"/>
              <a:chExt cx="12920291" cy="4462884"/>
            </a:xfrm>
          </p:grpSpPr>
          <p:sp>
            <p:nvSpPr>
              <p:cNvPr id="22" name="Freeform 22"/>
              <p:cNvSpPr/>
              <p:nvPr/>
            </p:nvSpPr>
            <p:spPr>
              <a:xfrm rot="-10800000" flipV="1">
                <a:off x="0" y="0"/>
                <a:ext cx="12920291" cy="4462884"/>
              </a:xfrm>
              <a:custGeom>
                <a:avLst/>
                <a:gdLst/>
                <a:ahLst/>
                <a:cxnLst/>
                <a:rect l="l" t="t" r="r" b="b"/>
                <a:pathLst>
                  <a:path w="12920291" h="4462884">
                    <a:moveTo>
                      <a:pt x="0" y="4462884"/>
                    </a:moveTo>
                    <a:lnTo>
                      <a:pt x="12920291" y="4462884"/>
                    </a:lnTo>
                    <a:lnTo>
                      <a:pt x="12920291" y="0"/>
                    </a:lnTo>
                    <a:lnTo>
                      <a:pt x="0" y="0"/>
                    </a:lnTo>
                    <a:lnTo>
                      <a:pt x="0" y="4462884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23"/>
              <p:cNvSpPr txBox="1"/>
              <p:nvPr/>
            </p:nvSpPr>
            <p:spPr>
              <a:xfrm rot="-10800000">
                <a:off x="4856660" y="3852016"/>
                <a:ext cx="465609" cy="360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11"/>
                  </a:lnSpc>
                </a:pPr>
                <a:r>
                  <a:rPr lang="en-US" sz="132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82BA90-4152-EDC7-C2A5-F357C0491577}"/>
              </a:ext>
            </a:extLst>
          </p:cNvPr>
          <p:cNvGrpSpPr/>
          <p:nvPr/>
        </p:nvGrpSpPr>
        <p:grpSpPr>
          <a:xfrm>
            <a:off x="11182181" y="-2705100"/>
            <a:ext cx="1937847" cy="2447133"/>
            <a:chOff x="11182181" y="-2705100"/>
            <a:chExt cx="1937847" cy="2447133"/>
          </a:xfrm>
        </p:grpSpPr>
        <p:grpSp>
          <p:nvGrpSpPr>
            <p:cNvPr id="24" name="Group 24"/>
            <p:cNvGrpSpPr/>
            <p:nvPr/>
          </p:nvGrpSpPr>
          <p:grpSpPr>
            <a:xfrm>
              <a:off x="11182181" y="-2705100"/>
              <a:ext cx="1937847" cy="2447133"/>
              <a:chOff x="0" y="0"/>
              <a:chExt cx="2583796" cy="3262844"/>
            </a:xfrm>
          </p:grpSpPr>
          <p:grpSp>
            <p:nvGrpSpPr>
              <p:cNvPr id="25" name="Group 25"/>
              <p:cNvGrpSpPr/>
              <p:nvPr/>
            </p:nvGrpSpPr>
            <p:grpSpPr>
              <a:xfrm>
                <a:off x="0" y="118080"/>
                <a:ext cx="2456847" cy="3144764"/>
                <a:chOff x="0" y="0"/>
                <a:chExt cx="6350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59361B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126950" y="0"/>
                <a:ext cx="2456847" cy="3144764"/>
                <a:chOff x="0" y="0"/>
                <a:chExt cx="635000" cy="8128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sp>
            <p:nvSpPr>
              <p:cNvPr id="31" name="TextBox 31"/>
              <p:cNvSpPr txBox="1"/>
              <p:nvPr/>
            </p:nvSpPr>
            <p:spPr>
              <a:xfrm>
                <a:off x="383500" y="433186"/>
                <a:ext cx="249013" cy="2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1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d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E1ABAE8-E6ED-4C31-0D82-EEC85239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58197" y="-2330075"/>
              <a:ext cx="1481028" cy="177035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B63132-16D4-80B6-82D5-104442C8E7FF}"/>
              </a:ext>
            </a:extLst>
          </p:cNvPr>
          <p:cNvGrpSpPr/>
          <p:nvPr/>
        </p:nvGrpSpPr>
        <p:grpSpPr>
          <a:xfrm>
            <a:off x="-19187062" y="-150405"/>
            <a:ext cx="10805062" cy="5522505"/>
            <a:chOff x="-11049000" y="-150405"/>
            <a:chExt cx="10805062" cy="5522505"/>
          </a:xfrm>
        </p:grpSpPr>
        <p:sp>
          <p:nvSpPr>
            <p:cNvPr id="15" name="TextBox 15"/>
            <p:cNvSpPr txBox="1"/>
            <p:nvPr/>
          </p:nvSpPr>
          <p:spPr>
            <a:xfrm>
              <a:off x="-7696200" y="1134793"/>
              <a:ext cx="389633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71"/>
                </a:lnSpc>
              </a:pP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Pengantar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Teknologi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Informasi</a:t>
              </a:r>
              <a:endParaRPr lang="en-US" sz="2059" dirty="0">
                <a:solidFill>
                  <a:srgbClr val="E8CFC1"/>
                </a:solidFill>
                <a:latin typeface="Biryani Light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-11049000" y="-150405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H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0"/>
                    </a:moveTo>
                    <a:lnTo>
                      <a:pt x="0" y="0"/>
                    </a:lnTo>
                    <a:lnTo>
                      <a:pt x="0" y="3369056"/>
                    </a:lnTo>
                    <a:lnTo>
                      <a:pt x="9753600" y="3369056"/>
                    </a:lnTo>
                    <a:lnTo>
                      <a:pt x="975360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C6CE43-90DA-C7AD-88EC-26985DDEC15D}"/>
                </a:ext>
              </a:extLst>
            </p:cNvPr>
            <p:cNvGrpSpPr/>
            <p:nvPr/>
          </p:nvGrpSpPr>
          <p:grpSpPr>
            <a:xfrm>
              <a:off x="-8763000" y="1773327"/>
              <a:ext cx="8519062" cy="3598773"/>
              <a:chOff x="1093438" y="1773327"/>
              <a:chExt cx="8519062" cy="3598773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1093438" y="2521657"/>
                <a:ext cx="8328723" cy="2850443"/>
                <a:chOff x="0" y="0"/>
                <a:chExt cx="3128169" cy="1346390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3128169" cy="1346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8169" h="1346390">
                      <a:moveTo>
                        <a:pt x="0" y="0"/>
                      </a:moveTo>
                      <a:lnTo>
                        <a:pt x="3128169" y="0"/>
                      </a:lnTo>
                      <a:lnTo>
                        <a:pt x="3128169" y="1346390"/>
                      </a:lnTo>
                      <a:lnTo>
                        <a:pt x="0" y="134639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4" name="TextBox 4"/>
                <p:cNvSpPr txBox="1"/>
                <p:nvPr/>
              </p:nvSpPr>
              <p:spPr>
                <a:xfrm>
                  <a:off x="0" y="-9525"/>
                  <a:ext cx="3128169" cy="135591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879"/>
                    </a:lnSpc>
                  </a:pPr>
                  <a:endParaRPr/>
                </a:p>
              </p:txBody>
            </p:sp>
          </p:grpSp>
          <p:sp>
            <p:nvSpPr>
              <p:cNvPr id="112" name="TextBox 15">
                <a:extLst>
                  <a:ext uri="{FF2B5EF4-FFF2-40B4-BE49-F238E27FC236}">
                    <a16:creationId xmlns:a16="http://schemas.microsoft.com/office/drawing/2014/main" id="{B7AD312C-92EB-2227-7120-B1FF22D7E915}"/>
                  </a:ext>
                </a:extLst>
              </p:cNvPr>
              <p:cNvSpPr txBox="1"/>
              <p:nvPr/>
            </p:nvSpPr>
            <p:spPr>
              <a:xfrm>
                <a:off x="1283777" y="1773327"/>
                <a:ext cx="8328723" cy="123110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9600"/>
                  </a:lnSpc>
                </a:pPr>
                <a:r>
                  <a:rPr lang="en-US" sz="8000" spc="-320" dirty="0">
                    <a:solidFill>
                      <a:srgbClr val="F2BD99"/>
                    </a:solidFill>
                    <a:latin typeface="Tenor Sans"/>
                  </a:rPr>
                  <a:t>Application Layer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38FCD55-9A05-1595-F3D2-3B8C1901CE07}"/>
                  </a:ext>
                </a:extLst>
              </p:cNvPr>
              <p:cNvSpPr txBox="1"/>
              <p:nvPr/>
            </p:nvSpPr>
            <p:spPr>
              <a:xfrm>
                <a:off x="2104067" y="2936369"/>
                <a:ext cx="6307463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Memiliki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hubungan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dengan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aplikasi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yang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berhubungan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langsung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dengan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pengguna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melalui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aplikasi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seperti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 web browser, email, software,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 panose="020B0604020202020204" charset="0"/>
                  </a:rPr>
                  <a:t>dll</a:t>
                </a:r>
                <a:r>
                  <a:rPr lang="en-US" sz="3200" dirty="0">
                    <a:solidFill>
                      <a:srgbClr val="FFFFFF"/>
                    </a:solidFill>
                    <a:latin typeface="Forum" panose="020B0604020202020204" charset="0"/>
                  </a:rPr>
                  <a:t>.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EE60F2A-5CC4-3B2F-21A8-253A077343A7}"/>
              </a:ext>
            </a:extLst>
          </p:cNvPr>
          <p:cNvSpPr txBox="1"/>
          <p:nvPr/>
        </p:nvSpPr>
        <p:spPr>
          <a:xfrm>
            <a:off x="1978025" y="3694764"/>
            <a:ext cx="143319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Application</a:t>
            </a:r>
            <a:endParaRPr lang="en-US" sz="20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7037E-6 L 0.96206 0.0018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08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71605E-6 L 0.89167 -0.002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83" y="-1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-0.00191 0.2543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127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85185E-6 L -0.22257 -0.00401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8" y="-20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69136E-6 L 0.00139 -0.30818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54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8.64198E-7 L 0.9855 -0.0038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71" y="-2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207 0.00186 L 2.63889E-6 -3.7037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07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9167 -0.00232 L 3.33333E-6 -4.81481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75" y="2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25432 L 3.46945E-17 -2.96296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57 -0.00401 L -4.92228E-17 -4.81481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2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30818 L -3.33333E-6 7.40741E-7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1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855 -0.00386 L -2.1684E-17 1.48148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6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0E5CA-9718-E347-29BC-8065DADA3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0" y="1638300"/>
            <a:ext cx="7848600" cy="7848600"/>
          </a:xfrm>
          <a:prstGeom prst="rect">
            <a:avLst/>
          </a:prstGeom>
          <a:ln>
            <a:noFill/>
          </a:ln>
        </p:spPr>
      </p:pic>
      <p:sp>
        <p:nvSpPr>
          <p:cNvPr id="8" name="TextBox 8"/>
          <p:cNvSpPr txBox="1"/>
          <p:nvPr/>
        </p:nvSpPr>
        <p:spPr>
          <a:xfrm>
            <a:off x="4418598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ECBAD-D991-CD4D-F6A5-2091A0288C89}"/>
              </a:ext>
            </a:extLst>
          </p:cNvPr>
          <p:cNvGrpSpPr/>
          <p:nvPr/>
        </p:nvGrpSpPr>
        <p:grpSpPr>
          <a:xfrm>
            <a:off x="-6553200" y="-714"/>
            <a:ext cx="6370775" cy="3164152"/>
            <a:chOff x="-32518" y="-714"/>
            <a:chExt cx="6370775" cy="3164152"/>
          </a:xfrm>
        </p:grpSpPr>
        <p:sp>
          <p:nvSpPr>
            <p:cNvPr id="7" name="Freeform 7"/>
            <p:cNvSpPr/>
            <p:nvPr/>
          </p:nvSpPr>
          <p:spPr>
            <a:xfrm rot="-10800000">
              <a:off x="-32518" y="-714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0"/>
                  </a:moveTo>
                  <a:lnTo>
                    <a:pt x="6370775" y="0"/>
                  </a:lnTo>
                  <a:lnTo>
                    <a:pt x="6370775" y="3164152"/>
                  </a:lnTo>
                  <a:lnTo>
                    <a:pt x="0" y="316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2727859" y="1028700"/>
              <a:ext cx="2654173" cy="295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11"/>
                </a:lnSpc>
              </a:pPr>
              <a:r>
                <a:rPr lang="en-US" sz="1926" dirty="0" err="1">
                  <a:solidFill>
                    <a:srgbClr val="E8CFC1"/>
                  </a:solidFill>
                  <a:latin typeface="Biryani Light"/>
                </a:rPr>
                <a:t>Kelompok</a:t>
              </a:r>
              <a:r>
                <a:rPr lang="en-US" sz="1926" dirty="0">
                  <a:solidFill>
                    <a:srgbClr val="E8CFC1"/>
                  </a:solidFill>
                  <a:latin typeface="Biryani Light"/>
                </a:rPr>
                <a:t> 5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D4EF36-D83A-45F3-9EB0-BE34A9122A59}"/>
              </a:ext>
            </a:extLst>
          </p:cNvPr>
          <p:cNvGrpSpPr/>
          <p:nvPr/>
        </p:nvGrpSpPr>
        <p:grpSpPr>
          <a:xfrm>
            <a:off x="19050" y="10448011"/>
            <a:ext cx="18288000" cy="2544089"/>
            <a:chOff x="0" y="7760208"/>
            <a:chExt cx="18288000" cy="2544089"/>
          </a:xfrm>
        </p:grpSpPr>
        <p:grpSp>
          <p:nvGrpSpPr>
            <p:cNvPr id="18" name="Group 18"/>
            <p:cNvGrpSpPr/>
            <p:nvPr/>
          </p:nvGrpSpPr>
          <p:grpSpPr>
            <a:xfrm>
              <a:off x="10972800" y="7760208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0" y="8203105"/>
              <a:ext cx="6083065" cy="2101192"/>
              <a:chOff x="0" y="0"/>
              <a:chExt cx="8110754" cy="2801590"/>
            </a:xfrm>
          </p:grpSpPr>
          <p:sp>
            <p:nvSpPr>
              <p:cNvPr id="30" name="Freeform 30"/>
              <p:cNvSpPr/>
              <p:nvPr/>
            </p:nvSpPr>
            <p:spPr>
              <a:xfrm flipH="1" flipV="1">
                <a:off x="0" y="0"/>
                <a:ext cx="8110754" cy="2801590"/>
              </a:xfrm>
              <a:custGeom>
                <a:avLst/>
                <a:gdLst/>
                <a:ahLst/>
                <a:cxnLst/>
                <a:rect l="l" t="t" r="r" b="b"/>
                <a:pathLst>
                  <a:path w="8110754" h="2801590">
                    <a:moveTo>
                      <a:pt x="8110754" y="2801590"/>
                    </a:moveTo>
                    <a:lnTo>
                      <a:pt x="0" y="2801590"/>
                    </a:lnTo>
                    <a:lnTo>
                      <a:pt x="0" y="0"/>
                    </a:lnTo>
                    <a:lnTo>
                      <a:pt x="8110754" y="0"/>
                    </a:lnTo>
                    <a:lnTo>
                      <a:pt x="8110754" y="280159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4769683" y="357287"/>
                <a:ext cx="292288" cy="261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3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DDCC8-A9DC-2322-46BD-39598886E111}"/>
              </a:ext>
            </a:extLst>
          </p:cNvPr>
          <p:cNvGrpSpPr/>
          <p:nvPr/>
        </p:nvGrpSpPr>
        <p:grpSpPr>
          <a:xfrm>
            <a:off x="12344401" y="-2552700"/>
            <a:ext cx="5883822" cy="2447133"/>
            <a:chOff x="12344401" y="-194866"/>
            <a:chExt cx="5883822" cy="2447133"/>
          </a:xfrm>
        </p:grpSpPr>
        <p:sp>
          <p:nvSpPr>
            <p:cNvPr id="16" name="TextBox 16"/>
            <p:cNvSpPr txBox="1"/>
            <p:nvPr/>
          </p:nvSpPr>
          <p:spPr>
            <a:xfrm>
              <a:off x="12344401" y="1181467"/>
              <a:ext cx="3887196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71"/>
                </a:lnSpc>
              </a:pP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Pengantar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Teknologi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Informasi</a:t>
              </a:r>
              <a:endParaRPr lang="en-US" sz="2059" dirty="0">
                <a:solidFill>
                  <a:srgbClr val="E8CFC1"/>
                </a:solidFill>
                <a:latin typeface="Biryani Light"/>
              </a:endParaRP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6290376" y="-194866"/>
              <a:ext cx="1937847" cy="2447133"/>
              <a:chOff x="0" y="0"/>
              <a:chExt cx="2583796" cy="3262844"/>
            </a:xfrm>
          </p:grpSpPr>
          <p:grpSp>
            <p:nvGrpSpPr>
              <p:cNvPr id="22" name="Group 22"/>
              <p:cNvGrpSpPr/>
              <p:nvPr/>
            </p:nvGrpSpPr>
            <p:grpSpPr>
              <a:xfrm>
                <a:off x="0" y="118080"/>
                <a:ext cx="2456847" cy="3144764"/>
                <a:chOff x="0" y="0"/>
                <a:chExt cx="635000" cy="81280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59361B"/>
                </a:solidFill>
              </p:spPr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grpSp>
            <p:nvGrpSpPr>
              <p:cNvPr id="25" name="Group 25"/>
              <p:cNvGrpSpPr/>
              <p:nvPr/>
            </p:nvGrpSpPr>
            <p:grpSpPr>
              <a:xfrm>
                <a:off x="126950" y="0"/>
                <a:ext cx="2456847" cy="3144764"/>
                <a:chOff x="0" y="0"/>
                <a:chExt cx="6350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sp>
            <p:nvSpPr>
              <p:cNvPr id="28" name="TextBox 28"/>
              <p:cNvSpPr txBox="1"/>
              <p:nvPr/>
            </p:nvSpPr>
            <p:spPr>
              <a:xfrm>
                <a:off x="383500" y="433186"/>
                <a:ext cx="249013" cy="2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1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d</a:t>
                </a: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ECC1A1-2096-5A4D-4A9C-42E9971E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8786" y="194522"/>
              <a:ext cx="1481028" cy="177035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32582-7E1F-EF91-0C46-ACCB7781FCC5}"/>
              </a:ext>
            </a:extLst>
          </p:cNvPr>
          <p:cNvGrpSpPr/>
          <p:nvPr/>
        </p:nvGrpSpPr>
        <p:grpSpPr>
          <a:xfrm>
            <a:off x="26822400" y="2241044"/>
            <a:ext cx="8858629" cy="6836993"/>
            <a:chOff x="9144267" y="2241044"/>
            <a:chExt cx="8858629" cy="6836993"/>
          </a:xfrm>
        </p:grpSpPr>
        <p:grpSp>
          <p:nvGrpSpPr>
            <p:cNvPr id="70" name="Group 2">
              <a:extLst>
                <a:ext uri="{FF2B5EF4-FFF2-40B4-BE49-F238E27FC236}">
                  <a16:creationId xmlns:a16="http://schemas.microsoft.com/office/drawing/2014/main" id="{A7937D82-C443-8DE7-3060-029940248B7B}"/>
                </a:ext>
              </a:extLst>
            </p:cNvPr>
            <p:cNvGrpSpPr/>
            <p:nvPr/>
          </p:nvGrpSpPr>
          <p:grpSpPr>
            <a:xfrm rot="10800000">
              <a:off x="9144267" y="2926444"/>
              <a:ext cx="8858629" cy="6151593"/>
              <a:chOff x="0" y="0"/>
              <a:chExt cx="3128169" cy="1346390"/>
            </a:xfrm>
          </p:grpSpPr>
          <p:sp>
            <p:nvSpPr>
              <p:cNvPr id="71" name="Freeform 3">
                <a:extLst>
                  <a:ext uri="{FF2B5EF4-FFF2-40B4-BE49-F238E27FC236}">
                    <a16:creationId xmlns:a16="http://schemas.microsoft.com/office/drawing/2014/main" id="{58C80B22-C79B-2FA3-7B41-2197AE72C3AE}"/>
                  </a:ext>
                </a:extLst>
              </p:cNvPr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72" name="TextBox 4">
                <a:extLst>
                  <a:ext uri="{FF2B5EF4-FFF2-40B4-BE49-F238E27FC236}">
                    <a16:creationId xmlns:a16="http://schemas.microsoft.com/office/drawing/2014/main" id="{C798A6D1-54B4-388B-F52B-5892C976C247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9427264" y="2241044"/>
              <a:ext cx="8507377" cy="1238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spc="-320" dirty="0">
                  <a:solidFill>
                    <a:srgbClr val="F2BD99"/>
                  </a:solidFill>
                  <a:latin typeface="Tenor Sans"/>
                </a:rPr>
                <a:t>Presentation Layer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EC1D1A0-D478-2FEE-8475-DF397EE95988}"/>
                </a:ext>
              </a:extLst>
            </p:cNvPr>
            <p:cNvGrpSpPr/>
            <p:nvPr/>
          </p:nvGrpSpPr>
          <p:grpSpPr>
            <a:xfrm>
              <a:off x="9560889" y="3385069"/>
              <a:ext cx="8041311" cy="5166676"/>
              <a:chOff x="9560889" y="3385069"/>
              <a:chExt cx="8041311" cy="516667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023866B-6FCC-F16C-10A2-EFD90147C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60889" y="5753100"/>
                <a:ext cx="8041311" cy="0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18D4BB-341E-05D4-8BD3-EAB12A345232}"/>
                  </a:ext>
                </a:extLst>
              </p:cNvPr>
              <p:cNvSpPr txBox="1"/>
              <p:nvPr/>
            </p:nvSpPr>
            <p:spPr>
              <a:xfrm>
                <a:off x="10337634" y="3385069"/>
                <a:ext cx="6686635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Lapisan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ini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bertugas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untuk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mengubah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format data yang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dikirim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atau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diterima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oleh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aplikasi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seperti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enkripsi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deskripsi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kompresi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dekompresi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dan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sebagainya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.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1416809-68E2-6D68-9413-9DE4E899D228}"/>
                  </a:ext>
                </a:extLst>
              </p:cNvPr>
              <p:cNvSpPr txBox="1"/>
              <p:nvPr/>
            </p:nvSpPr>
            <p:spPr>
              <a:xfrm>
                <a:off x="10528025" y="5997200"/>
                <a:ext cx="6427127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Fungsi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format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tersebut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adalah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, agar data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dapat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digunakan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dengan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program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tertentu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sehingga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pengguna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dapat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mengakses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,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menyerap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dan 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menggunakan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 data </a:t>
                </a:r>
                <a:r>
                  <a:rPr lang="en-US" sz="3200" dirty="0" err="1">
                    <a:solidFill>
                      <a:srgbClr val="FFFFFF"/>
                    </a:solidFill>
                    <a:latin typeface="Forum"/>
                  </a:rPr>
                  <a:t>tersebut</a:t>
                </a:r>
                <a:r>
                  <a:rPr lang="en-US" sz="3200" dirty="0">
                    <a:solidFill>
                      <a:srgbClr val="FFFFFF"/>
                    </a:solidFill>
                    <a:latin typeface="Forum"/>
                  </a:rPr>
                  <a:t>.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2CE5FC5-B2B0-08C0-0D9B-F95FCAFB6F9C}"/>
              </a:ext>
            </a:extLst>
          </p:cNvPr>
          <p:cNvSpPr txBox="1"/>
          <p:nvPr/>
        </p:nvSpPr>
        <p:spPr>
          <a:xfrm>
            <a:off x="1300000" y="3910024"/>
            <a:ext cx="158403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Presentation</a:t>
            </a:r>
            <a:endParaRPr lang="en-US" sz="20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32099E-6 L -0.96302 -0.0131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151" y="-6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93827E-6 L -0.94167 -0.0118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83" y="-6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2.46914E-6 L -0.00104 -0.2614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30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0.35494 -0.00185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52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0.00787 L -0.00252 0.2435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25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98125 0.025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62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302 -0.01311 L -4.16667E-6 -4.32099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51" y="64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4167 -0.01188 L 3.33333E-6 -4.93827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83" y="5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52 0.24352 L -6.94444E-7 -3.33333E-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118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26142 L 3.33333E-6 2.96296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29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494 -0.00185 L -2.94903E-17 7.40741E-7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3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125 0.02593 L -8.84709E-17 2.96296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50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2170E25-EC48-61AC-899E-137E14369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0" y="2327148"/>
            <a:ext cx="7845552" cy="78455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25766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96CECD-19AB-4A48-BF63-735C31F49264}"/>
              </a:ext>
            </a:extLst>
          </p:cNvPr>
          <p:cNvGrpSpPr/>
          <p:nvPr/>
        </p:nvGrpSpPr>
        <p:grpSpPr>
          <a:xfrm>
            <a:off x="-28697" y="10553700"/>
            <a:ext cx="20980427" cy="3347163"/>
            <a:chOff x="15534" y="7031343"/>
            <a:chExt cx="20980427" cy="3347163"/>
          </a:xfrm>
        </p:grpSpPr>
        <p:sp>
          <p:nvSpPr>
            <p:cNvPr id="17" name="Freeform 17"/>
            <p:cNvSpPr/>
            <p:nvPr/>
          </p:nvSpPr>
          <p:spPr>
            <a:xfrm rot="-10800000" flipV="1">
              <a:off x="15534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3164152"/>
                  </a:moveTo>
                  <a:lnTo>
                    <a:pt x="6370775" y="3164152"/>
                  </a:lnTo>
                  <a:lnTo>
                    <a:pt x="6370775" y="0"/>
                  </a:lnTo>
                  <a:lnTo>
                    <a:pt x="0" y="0"/>
                  </a:lnTo>
                  <a:lnTo>
                    <a:pt x="0" y="316415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11305742" y="7031343"/>
              <a:ext cx="9690219" cy="3347163"/>
              <a:chOff x="0" y="0"/>
              <a:chExt cx="12920291" cy="4462884"/>
            </a:xfrm>
          </p:grpSpPr>
          <p:sp>
            <p:nvSpPr>
              <p:cNvPr id="22" name="Freeform 22"/>
              <p:cNvSpPr/>
              <p:nvPr/>
            </p:nvSpPr>
            <p:spPr>
              <a:xfrm rot="-10800000" flipV="1">
                <a:off x="0" y="0"/>
                <a:ext cx="12920291" cy="4462884"/>
              </a:xfrm>
              <a:custGeom>
                <a:avLst/>
                <a:gdLst/>
                <a:ahLst/>
                <a:cxnLst/>
                <a:rect l="l" t="t" r="r" b="b"/>
                <a:pathLst>
                  <a:path w="12920291" h="4462884">
                    <a:moveTo>
                      <a:pt x="0" y="4462884"/>
                    </a:moveTo>
                    <a:lnTo>
                      <a:pt x="12920291" y="4462884"/>
                    </a:lnTo>
                    <a:lnTo>
                      <a:pt x="12920291" y="0"/>
                    </a:lnTo>
                    <a:lnTo>
                      <a:pt x="0" y="0"/>
                    </a:lnTo>
                    <a:lnTo>
                      <a:pt x="0" y="4462884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23"/>
              <p:cNvSpPr txBox="1"/>
              <p:nvPr/>
            </p:nvSpPr>
            <p:spPr>
              <a:xfrm rot="-10800000">
                <a:off x="4856660" y="3852016"/>
                <a:ext cx="465609" cy="360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11"/>
                  </a:lnSpc>
                </a:pPr>
                <a:r>
                  <a:rPr lang="en-US" sz="132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D0B894-60F7-EAD2-4659-9ED45624F430}"/>
              </a:ext>
            </a:extLst>
          </p:cNvPr>
          <p:cNvGrpSpPr/>
          <p:nvPr/>
        </p:nvGrpSpPr>
        <p:grpSpPr>
          <a:xfrm>
            <a:off x="11182181" y="-2705100"/>
            <a:ext cx="6077119" cy="2447133"/>
            <a:chOff x="11182181" y="-239351"/>
            <a:chExt cx="6077119" cy="2447133"/>
          </a:xfrm>
        </p:grpSpPr>
        <p:sp>
          <p:nvSpPr>
            <p:cNvPr id="16" name="TextBox 16"/>
            <p:cNvSpPr txBox="1"/>
            <p:nvPr/>
          </p:nvSpPr>
          <p:spPr>
            <a:xfrm>
              <a:off x="14605127" y="1028700"/>
              <a:ext cx="2654173" cy="295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11"/>
                </a:lnSpc>
              </a:pPr>
              <a:r>
                <a:rPr lang="en-US" sz="1926" dirty="0" err="1">
                  <a:solidFill>
                    <a:srgbClr val="E8CFC1"/>
                  </a:solidFill>
                  <a:latin typeface="Biryani Light"/>
                </a:rPr>
                <a:t>Kelompok</a:t>
              </a:r>
              <a:r>
                <a:rPr lang="en-US" sz="1926" dirty="0">
                  <a:solidFill>
                    <a:srgbClr val="E8CFC1"/>
                  </a:solidFill>
                  <a:latin typeface="Biryani Light"/>
                </a:rPr>
                <a:t> 5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1182181" y="-239351"/>
              <a:ext cx="1937847" cy="2447133"/>
              <a:chOff x="0" y="0"/>
              <a:chExt cx="2583796" cy="3262844"/>
            </a:xfrm>
          </p:grpSpPr>
          <p:grpSp>
            <p:nvGrpSpPr>
              <p:cNvPr id="25" name="Group 25"/>
              <p:cNvGrpSpPr/>
              <p:nvPr/>
            </p:nvGrpSpPr>
            <p:grpSpPr>
              <a:xfrm>
                <a:off x="0" y="118080"/>
                <a:ext cx="2456847" cy="3144764"/>
                <a:chOff x="0" y="0"/>
                <a:chExt cx="6350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59361B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126950" y="0"/>
                <a:ext cx="2456847" cy="3144764"/>
                <a:chOff x="0" y="0"/>
                <a:chExt cx="635000" cy="8128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sp>
            <p:nvSpPr>
              <p:cNvPr id="31" name="TextBox 31"/>
              <p:cNvSpPr txBox="1"/>
              <p:nvPr/>
            </p:nvSpPr>
            <p:spPr>
              <a:xfrm>
                <a:off x="383500" y="433186"/>
                <a:ext cx="249013" cy="2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1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d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E1ABAE8-E6ED-4C31-0D82-EEC85239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58197" y="135674"/>
              <a:ext cx="1481028" cy="177035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F493F6-0871-F87F-2B6B-CCC8C40E12C3}"/>
              </a:ext>
            </a:extLst>
          </p:cNvPr>
          <p:cNvGrpSpPr/>
          <p:nvPr/>
        </p:nvGrpSpPr>
        <p:grpSpPr>
          <a:xfrm>
            <a:off x="-19848782" y="-150405"/>
            <a:ext cx="11542982" cy="9852689"/>
            <a:chOff x="-2398982" y="-150405"/>
            <a:chExt cx="11542982" cy="9852689"/>
          </a:xfrm>
        </p:grpSpPr>
        <p:grpSp>
          <p:nvGrpSpPr>
            <p:cNvPr id="2" name="Group 2"/>
            <p:cNvGrpSpPr/>
            <p:nvPr/>
          </p:nvGrpSpPr>
          <p:grpSpPr>
            <a:xfrm>
              <a:off x="1093439" y="2521656"/>
              <a:ext cx="6525780" cy="3459501"/>
              <a:chOff x="0" y="0"/>
              <a:chExt cx="3128169" cy="134639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717633" y="1134793"/>
              <a:ext cx="389633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71"/>
                </a:lnSpc>
              </a:pP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Pengantar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Teknologi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Informasi</a:t>
              </a:r>
              <a:endParaRPr lang="en-US" sz="2059" dirty="0">
                <a:solidFill>
                  <a:srgbClr val="E8CFC1"/>
                </a:solidFill>
                <a:latin typeface="Biryani Light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-2398982" y="-150405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H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0"/>
                    </a:moveTo>
                    <a:lnTo>
                      <a:pt x="0" y="0"/>
                    </a:lnTo>
                    <a:lnTo>
                      <a:pt x="0" y="3369056"/>
                    </a:lnTo>
                    <a:lnTo>
                      <a:pt x="9753600" y="3369056"/>
                    </a:lnTo>
                    <a:lnTo>
                      <a:pt x="975360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sp>
          <p:nvSpPr>
            <p:cNvPr id="112" name="TextBox 15">
              <a:extLst>
                <a:ext uri="{FF2B5EF4-FFF2-40B4-BE49-F238E27FC236}">
                  <a16:creationId xmlns:a16="http://schemas.microsoft.com/office/drawing/2014/main" id="{B7AD312C-92EB-2227-7120-B1FF22D7E915}"/>
                </a:ext>
              </a:extLst>
            </p:cNvPr>
            <p:cNvSpPr txBox="1"/>
            <p:nvPr/>
          </p:nvSpPr>
          <p:spPr>
            <a:xfrm>
              <a:off x="1283778" y="1773327"/>
              <a:ext cx="6335440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spc="-320" dirty="0">
                  <a:solidFill>
                    <a:srgbClr val="F2BD99"/>
                  </a:solidFill>
                  <a:latin typeface="Tenor Sans"/>
                </a:rPr>
                <a:t>Session Layer</a:t>
              </a:r>
            </a:p>
          </p:txBody>
        </p:sp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C3DDF37A-9BF1-33A2-F07F-9F108800F958}"/>
                </a:ext>
              </a:extLst>
            </p:cNvPr>
            <p:cNvGrpSpPr/>
            <p:nvPr/>
          </p:nvGrpSpPr>
          <p:grpSpPr>
            <a:xfrm>
              <a:off x="2537347" y="6218309"/>
              <a:ext cx="6606653" cy="3483975"/>
              <a:chOff x="0" y="0"/>
              <a:chExt cx="3128169" cy="1346390"/>
            </a:xfrm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92DA8DA9-8CC3-C1FA-F106-504AF41139BB}"/>
                  </a:ext>
                </a:extLst>
              </p:cNvPr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BA9E3586-5BF5-021A-C3DD-597388A312CA}"/>
                  </a:ext>
                </a:extLst>
              </p:cNvPr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C92E51-3548-7DEC-954F-C31CE7B8985A}"/>
                </a:ext>
              </a:extLst>
            </p:cNvPr>
            <p:cNvSpPr txBox="1"/>
            <p:nvPr/>
          </p:nvSpPr>
          <p:spPr>
            <a:xfrm>
              <a:off x="2913657" y="6436802"/>
              <a:ext cx="585403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Fungsi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utama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session layer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adalah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Membangun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dan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Mengakhiri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Sesi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Komunikasi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,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Menyinkronkan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Pertukaran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Data Antara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Aplikasi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,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Menjamin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Integritas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dan 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Urutan</a:t>
              </a:r>
              <a:r>
                <a:rPr lang="en-US" sz="3200" dirty="0">
                  <a:solidFill>
                    <a:schemeClr val="bg1"/>
                  </a:solidFill>
                  <a:latin typeface="Forum" panose="020B0604020202020204" charset="0"/>
                </a:rPr>
                <a:t> Data yang </a:t>
              </a:r>
              <a:r>
                <a:rPr lang="en-US" sz="3200" dirty="0" err="1">
                  <a:solidFill>
                    <a:schemeClr val="bg1"/>
                  </a:solidFill>
                  <a:latin typeface="Forum" panose="020B0604020202020204" charset="0"/>
                </a:rPr>
                <a:t>Ditransfer</a:t>
              </a:r>
              <a:endParaRPr lang="en-US" sz="3200" dirty="0">
                <a:solidFill>
                  <a:schemeClr val="bg1"/>
                </a:solidFill>
                <a:latin typeface="Forum" panose="020B060402020202020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A0B49-06A7-741A-8A80-78366AC19952}"/>
                </a:ext>
              </a:extLst>
            </p:cNvPr>
            <p:cNvSpPr txBox="1"/>
            <p:nvPr/>
          </p:nvSpPr>
          <p:spPr>
            <a:xfrm>
              <a:off x="1527685" y="2776627"/>
              <a:ext cx="5657287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Session layer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adalah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lapisan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ketiga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dalam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model OSI yang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bertanggung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jawab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untuk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mengelola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dan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mengontrol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komunikasi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antara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dua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perangkat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yang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sedang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berinteraksi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.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A3C57915-8B5A-27FA-7311-31372CE6CF61}"/>
              </a:ext>
            </a:extLst>
          </p:cNvPr>
          <p:cNvSpPr txBox="1"/>
          <p:nvPr/>
        </p:nvSpPr>
        <p:spPr>
          <a:xfrm>
            <a:off x="4343400" y="3771900"/>
            <a:ext cx="97917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Session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7524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0026 0.2365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118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111E-6 2.46914E-6 L 0.9572 -0.00124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65" y="-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46914E-7 L -0.00122 -0.2885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-144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9.87654E-7 L 0.76562 0.00154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1" y="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-1.7284E-6 L 0.96883 -0.0112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38" y="-5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562 0.00154 L 3.33333E-6 -2.22222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3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23657 L -4.16667E-6 1.48148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1182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72 -0.00123 L 4.86111E-6 2.46914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56" y="-3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28858 L 1.38889E-6 -2.46914E-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140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6883 -0.01126 L 3.33333E-6 -3.7037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33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0E50F7-56ED-E00C-F7F9-CAAB2B741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0" y="1565148"/>
            <a:ext cx="7845552" cy="78455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418598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D4EF36-D83A-45F3-9EB0-BE34A9122A59}"/>
              </a:ext>
            </a:extLst>
          </p:cNvPr>
          <p:cNvGrpSpPr/>
          <p:nvPr/>
        </p:nvGrpSpPr>
        <p:grpSpPr>
          <a:xfrm>
            <a:off x="19050" y="10371811"/>
            <a:ext cx="18288000" cy="2544089"/>
            <a:chOff x="0" y="7760208"/>
            <a:chExt cx="18288000" cy="2544089"/>
          </a:xfrm>
        </p:grpSpPr>
        <p:grpSp>
          <p:nvGrpSpPr>
            <p:cNvPr id="18" name="Group 18"/>
            <p:cNvGrpSpPr/>
            <p:nvPr/>
          </p:nvGrpSpPr>
          <p:grpSpPr>
            <a:xfrm>
              <a:off x="10972800" y="7760208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V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0" y="3369056"/>
                    </a:moveTo>
                    <a:lnTo>
                      <a:pt x="9753600" y="3369056"/>
                    </a:lnTo>
                    <a:lnTo>
                      <a:pt x="9753600" y="0"/>
                    </a:lnTo>
                    <a:lnTo>
                      <a:pt x="0" y="0"/>
                    </a:lnTo>
                    <a:lnTo>
                      <a:pt x="0" y="3369056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10800000">
              <a:off x="0" y="8203105"/>
              <a:ext cx="6083065" cy="2101192"/>
              <a:chOff x="0" y="0"/>
              <a:chExt cx="8110754" cy="2801590"/>
            </a:xfrm>
          </p:grpSpPr>
          <p:sp>
            <p:nvSpPr>
              <p:cNvPr id="30" name="Freeform 30"/>
              <p:cNvSpPr/>
              <p:nvPr/>
            </p:nvSpPr>
            <p:spPr>
              <a:xfrm flipH="1" flipV="1">
                <a:off x="0" y="0"/>
                <a:ext cx="8110754" cy="2801590"/>
              </a:xfrm>
              <a:custGeom>
                <a:avLst/>
                <a:gdLst/>
                <a:ahLst/>
                <a:cxnLst/>
                <a:rect l="l" t="t" r="r" b="b"/>
                <a:pathLst>
                  <a:path w="8110754" h="2801590">
                    <a:moveTo>
                      <a:pt x="8110754" y="2801590"/>
                    </a:moveTo>
                    <a:lnTo>
                      <a:pt x="0" y="2801590"/>
                    </a:lnTo>
                    <a:lnTo>
                      <a:pt x="0" y="0"/>
                    </a:lnTo>
                    <a:lnTo>
                      <a:pt x="8110754" y="0"/>
                    </a:lnTo>
                    <a:lnTo>
                      <a:pt x="8110754" y="280159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4769683" y="357287"/>
                <a:ext cx="292288" cy="2618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3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DD2D03-29C1-03E9-6F07-7DA5E4497B40}"/>
              </a:ext>
            </a:extLst>
          </p:cNvPr>
          <p:cNvGrpSpPr/>
          <p:nvPr/>
        </p:nvGrpSpPr>
        <p:grpSpPr>
          <a:xfrm>
            <a:off x="-32518" y="-3396404"/>
            <a:ext cx="18260741" cy="3358304"/>
            <a:chOff x="-32518" y="-194866"/>
            <a:chExt cx="18260741" cy="3358304"/>
          </a:xfrm>
        </p:grpSpPr>
        <p:sp>
          <p:nvSpPr>
            <p:cNvPr id="7" name="Freeform 7"/>
            <p:cNvSpPr/>
            <p:nvPr/>
          </p:nvSpPr>
          <p:spPr>
            <a:xfrm rot="-10800000">
              <a:off x="-32518" y="-714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0"/>
                  </a:moveTo>
                  <a:lnTo>
                    <a:pt x="6370775" y="0"/>
                  </a:lnTo>
                  <a:lnTo>
                    <a:pt x="6370775" y="3164152"/>
                  </a:lnTo>
                  <a:lnTo>
                    <a:pt x="0" y="316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2344401" y="1181467"/>
              <a:ext cx="3887196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71"/>
                </a:lnSpc>
              </a:pP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Pengantar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Teknologi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Informasi</a:t>
              </a:r>
              <a:endParaRPr lang="en-US" sz="2059" dirty="0">
                <a:solidFill>
                  <a:srgbClr val="E8CFC1"/>
                </a:solidFill>
                <a:latin typeface="Biryani Ligh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727859" y="1028700"/>
              <a:ext cx="2654173" cy="295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11"/>
                </a:lnSpc>
              </a:pPr>
              <a:r>
                <a:rPr lang="en-US" sz="1926" dirty="0" err="1">
                  <a:solidFill>
                    <a:srgbClr val="E8CFC1"/>
                  </a:solidFill>
                  <a:latin typeface="Biryani Light"/>
                </a:rPr>
                <a:t>Kelompok</a:t>
              </a:r>
              <a:r>
                <a:rPr lang="en-US" sz="1926" dirty="0">
                  <a:solidFill>
                    <a:srgbClr val="E8CFC1"/>
                  </a:solidFill>
                  <a:latin typeface="Biryani Light"/>
                </a:rPr>
                <a:t> 5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6290376" y="-194866"/>
              <a:ext cx="1937847" cy="2447133"/>
              <a:chOff x="0" y="0"/>
              <a:chExt cx="2583796" cy="3262844"/>
            </a:xfrm>
          </p:grpSpPr>
          <p:grpSp>
            <p:nvGrpSpPr>
              <p:cNvPr id="22" name="Group 22"/>
              <p:cNvGrpSpPr/>
              <p:nvPr/>
            </p:nvGrpSpPr>
            <p:grpSpPr>
              <a:xfrm>
                <a:off x="0" y="118080"/>
                <a:ext cx="2456847" cy="3144764"/>
                <a:chOff x="0" y="0"/>
                <a:chExt cx="635000" cy="81280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59361B"/>
                </a:solidFill>
              </p:spPr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grpSp>
            <p:nvGrpSpPr>
              <p:cNvPr id="25" name="Group 25"/>
              <p:cNvGrpSpPr/>
              <p:nvPr/>
            </p:nvGrpSpPr>
            <p:grpSpPr>
              <a:xfrm>
                <a:off x="126950" y="0"/>
                <a:ext cx="2456847" cy="3144764"/>
                <a:chOff x="0" y="0"/>
                <a:chExt cx="6350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sp>
            <p:nvSpPr>
              <p:cNvPr id="28" name="TextBox 28"/>
              <p:cNvSpPr txBox="1"/>
              <p:nvPr/>
            </p:nvSpPr>
            <p:spPr>
              <a:xfrm>
                <a:off x="383500" y="433186"/>
                <a:ext cx="249013" cy="2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1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d</a:t>
                </a: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6ECC1A1-2096-5A4D-4A9C-42E9971E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8786" y="194522"/>
              <a:ext cx="1481028" cy="17703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DA517E-4090-57B9-0D13-6A1A09401B18}"/>
              </a:ext>
            </a:extLst>
          </p:cNvPr>
          <p:cNvGrpSpPr/>
          <p:nvPr/>
        </p:nvGrpSpPr>
        <p:grpSpPr>
          <a:xfrm>
            <a:off x="27355795" y="2163707"/>
            <a:ext cx="7315205" cy="3081381"/>
            <a:chOff x="10099958" y="2163707"/>
            <a:chExt cx="7315205" cy="3081381"/>
          </a:xfrm>
        </p:grpSpPr>
        <p:grpSp>
          <p:nvGrpSpPr>
            <p:cNvPr id="2" name="Group 2"/>
            <p:cNvGrpSpPr/>
            <p:nvPr/>
          </p:nvGrpSpPr>
          <p:grpSpPr>
            <a:xfrm rot="10800000">
              <a:off x="10099958" y="2889554"/>
              <a:ext cx="7315201" cy="2355534"/>
              <a:chOff x="0" y="0"/>
              <a:chExt cx="3128169" cy="134639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0323641" y="2163707"/>
              <a:ext cx="7091522" cy="1238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spc="-320" dirty="0">
                  <a:solidFill>
                    <a:srgbClr val="F2BD99"/>
                  </a:solidFill>
                  <a:latin typeface="Tenor Sans"/>
                </a:rPr>
                <a:t>Transport Layer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B18D4BB-341E-05D4-8BD3-EAB12A345232}"/>
                </a:ext>
              </a:extLst>
            </p:cNvPr>
            <p:cNvSpPr txBox="1"/>
            <p:nvPr/>
          </p:nvSpPr>
          <p:spPr>
            <a:xfrm>
              <a:off x="10337634" y="3385069"/>
              <a:ext cx="66866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Transport layer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adalah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lapisan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yang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menyampaikan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data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ke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proses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aplikasi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yang 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sesuai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 pada </a:t>
              </a:r>
              <a:r>
                <a:rPr lang="en-US" sz="3200" dirty="0" err="1">
                  <a:solidFill>
                    <a:srgbClr val="FFFFFF"/>
                  </a:solidFill>
                  <a:latin typeface="Forum"/>
                </a:rPr>
                <a:t>komputer</a:t>
              </a:r>
              <a:r>
                <a:rPr lang="en-US" sz="3200" dirty="0">
                  <a:solidFill>
                    <a:srgbClr val="FFFFFF"/>
                  </a:solidFill>
                  <a:latin typeface="Forum"/>
                </a:rPr>
                <a:t> host.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C4B5900-D180-360D-56C5-3B58960723E1}"/>
              </a:ext>
            </a:extLst>
          </p:cNvPr>
          <p:cNvSpPr txBox="1"/>
          <p:nvPr/>
        </p:nvSpPr>
        <p:spPr>
          <a:xfrm>
            <a:off x="3086100" y="3726001"/>
            <a:ext cx="12115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Transport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0245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64198E-7 L -0.94167 -0.00818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75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3889E-6 9.87654E-7 L 0.00252 0.311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55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7 L -0.00104 -0.25401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270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83333 -0.00139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67" y="-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2.34568E-6 L -0.97699 0.0183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854" y="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3333 -0.00139 L 0 -4.81481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6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4166 -0.00818 L -3.33333E-6 -8.64198E-7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83" y="40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2 0.31126 L 4.77049E-18 -7.40741E-7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25401 L -5.18249E-17 3.7037E-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699 0.01836 L 3.33333E-6 3.7037E-7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50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3E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83201C-F1E2-65DE-DE27-03D6A7354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0" y="2327148"/>
            <a:ext cx="7845552" cy="784555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925766" y="2366862"/>
            <a:ext cx="281266" cy="23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"/>
              </a:lnSpc>
            </a:pPr>
            <a:r>
              <a:rPr lang="en-US" sz="100">
                <a:solidFill>
                  <a:srgbClr val="A87008"/>
                </a:solidFill>
                <a:latin typeface="Forum"/>
              </a:rPr>
              <a:t>5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96CECD-19AB-4A48-BF63-735C31F49264}"/>
              </a:ext>
            </a:extLst>
          </p:cNvPr>
          <p:cNvGrpSpPr/>
          <p:nvPr/>
        </p:nvGrpSpPr>
        <p:grpSpPr>
          <a:xfrm>
            <a:off x="-28697" y="10254537"/>
            <a:ext cx="20980427" cy="3347163"/>
            <a:chOff x="15534" y="7031343"/>
            <a:chExt cx="20980427" cy="3347163"/>
          </a:xfrm>
        </p:grpSpPr>
        <p:sp>
          <p:nvSpPr>
            <p:cNvPr id="17" name="Freeform 17"/>
            <p:cNvSpPr/>
            <p:nvPr/>
          </p:nvSpPr>
          <p:spPr>
            <a:xfrm rot="-10800000" flipV="1">
              <a:off x="15534" y="7122848"/>
              <a:ext cx="6370775" cy="3164152"/>
            </a:xfrm>
            <a:custGeom>
              <a:avLst/>
              <a:gdLst/>
              <a:ahLst/>
              <a:cxnLst/>
              <a:rect l="l" t="t" r="r" b="b"/>
              <a:pathLst>
                <a:path w="6370775" h="3164152">
                  <a:moveTo>
                    <a:pt x="0" y="3164152"/>
                  </a:moveTo>
                  <a:lnTo>
                    <a:pt x="6370775" y="3164152"/>
                  </a:lnTo>
                  <a:lnTo>
                    <a:pt x="6370775" y="0"/>
                  </a:lnTo>
                  <a:lnTo>
                    <a:pt x="0" y="0"/>
                  </a:lnTo>
                  <a:lnTo>
                    <a:pt x="0" y="3164152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11305742" y="7031343"/>
              <a:ext cx="9690219" cy="3347163"/>
              <a:chOff x="0" y="0"/>
              <a:chExt cx="12920291" cy="4462884"/>
            </a:xfrm>
          </p:grpSpPr>
          <p:sp>
            <p:nvSpPr>
              <p:cNvPr id="22" name="Freeform 22"/>
              <p:cNvSpPr/>
              <p:nvPr/>
            </p:nvSpPr>
            <p:spPr>
              <a:xfrm rot="-10800000" flipV="1">
                <a:off x="0" y="0"/>
                <a:ext cx="12920291" cy="4462884"/>
              </a:xfrm>
              <a:custGeom>
                <a:avLst/>
                <a:gdLst/>
                <a:ahLst/>
                <a:cxnLst/>
                <a:rect l="l" t="t" r="r" b="b"/>
                <a:pathLst>
                  <a:path w="12920291" h="4462884">
                    <a:moveTo>
                      <a:pt x="0" y="4462884"/>
                    </a:moveTo>
                    <a:lnTo>
                      <a:pt x="12920291" y="4462884"/>
                    </a:lnTo>
                    <a:lnTo>
                      <a:pt x="12920291" y="0"/>
                    </a:lnTo>
                    <a:lnTo>
                      <a:pt x="0" y="0"/>
                    </a:lnTo>
                    <a:lnTo>
                      <a:pt x="0" y="4462884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3" name="TextBox 23"/>
              <p:cNvSpPr txBox="1"/>
              <p:nvPr/>
            </p:nvSpPr>
            <p:spPr>
              <a:xfrm rot="-10800000">
                <a:off x="4856660" y="3852016"/>
                <a:ext cx="465609" cy="3606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11"/>
                  </a:lnSpc>
                </a:pPr>
                <a:r>
                  <a:rPr lang="en-US" sz="132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AE0962-8976-0C36-8CCB-ECFF38967977}"/>
              </a:ext>
            </a:extLst>
          </p:cNvPr>
          <p:cNvGrpSpPr/>
          <p:nvPr/>
        </p:nvGrpSpPr>
        <p:grpSpPr>
          <a:xfrm>
            <a:off x="11182181" y="-2628900"/>
            <a:ext cx="6077119" cy="2447133"/>
            <a:chOff x="11182181" y="-2628900"/>
            <a:chExt cx="6077119" cy="2447133"/>
          </a:xfrm>
        </p:grpSpPr>
        <p:sp>
          <p:nvSpPr>
            <p:cNvPr id="16" name="TextBox 16"/>
            <p:cNvSpPr txBox="1"/>
            <p:nvPr/>
          </p:nvSpPr>
          <p:spPr>
            <a:xfrm>
              <a:off x="14605127" y="-1360849"/>
              <a:ext cx="2654173" cy="295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311"/>
                </a:lnSpc>
              </a:pPr>
              <a:r>
                <a:rPr lang="en-US" sz="1926" dirty="0" err="1">
                  <a:solidFill>
                    <a:srgbClr val="E8CFC1"/>
                  </a:solidFill>
                  <a:latin typeface="Biryani Light"/>
                </a:rPr>
                <a:t>Kelompok</a:t>
              </a:r>
              <a:r>
                <a:rPr lang="en-US" sz="1926" dirty="0">
                  <a:solidFill>
                    <a:srgbClr val="E8CFC1"/>
                  </a:solidFill>
                  <a:latin typeface="Biryani Light"/>
                </a:rPr>
                <a:t> 5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11182181" y="-2628900"/>
              <a:ext cx="1937847" cy="2447133"/>
              <a:chOff x="0" y="0"/>
              <a:chExt cx="2583796" cy="3262844"/>
            </a:xfrm>
          </p:grpSpPr>
          <p:grpSp>
            <p:nvGrpSpPr>
              <p:cNvPr id="25" name="Group 25"/>
              <p:cNvGrpSpPr/>
              <p:nvPr/>
            </p:nvGrpSpPr>
            <p:grpSpPr>
              <a:xfrm>
                <a:off x="0" y="118080"/>
                <a:ext cx="2456847" cy="3144764"/>
                <a:chOff x="0" y="0"/>
                <a:chExt cx="6350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59361B"/>
                </a:solidFill>
              </p:spPr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126950" y="0"/>
                <a:ext cx="2456847" cy="3144764"/>
                <a:chOff x="0" y="0"/>
                <a:chExt cx="635000" cy="8128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6350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" h="812800">
                      <a:moveTo>
                        <a:pt x="635000" y="0"/>
                      </a:moveTo>
                      <a:lnTo>
                        <a:pt x="635000" y="698500"/>
                      </a:lnTo>
                      <a:lnTo>
                        <a:pt x="317500" y="812800"/>
                      </a:lnTo>
                      <a:lnTo>
                        <a:pt x="0" y="698500"/>
                      </a:lnTo>
                      <a:lnTo>
                        <a:pt x="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rgbClr val="A87008"/>
                </a:solidFill>
              </p:spPr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0" y="0"/>
                  <a:ext cx="6350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471"/>
                    </a:lnSpc>
                  </a:pPr>
                  <a:endParaRPr/>
                </a:p>
              </p:txBody>
            </p:sp>
          </p:grpSp>
          <p:sp>
            <p:nvSpPr>
              <p:cNvPr id="31" name="TextBox 31"/>
              <p:cNvSpPr txBox="1"/>
              <p:nvPr/>
            </p:nvSpPr>
            <p:spPr>
              <a:xfrm>
                <a:off x="383500" y="433186"/>
                <a:ext cx="249013" cy="2372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13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d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E1ABAE8-E6ED-4C31-0D82-EEC85239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58197" y="-2253875"/>
              <a:ext cx="1481028" cy="17703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5E036B-1136-F3FB-A8C9-98A8CB5768F9}"/>
              </a:ext>
            </a:extLst>
          </p:cNvPr>
          <p:cNvGrpSpPr/>
          <p:nvPr/>
        </p:nvGrpSpPr>
        <p:grpSpPr>
          <a:xfrm>
            <a:off x="-19126200" y="-150405"/>
            <a:ext cx="10399200" cy="5020806"/>
            <a:chOff x="-2398982" y="-150405"/>
            <a:chExt cx="10399200" cy="5020806"/>
          </a:xfrm>
        </p:grpSpPr>
        <p:grpSp>
          <p:nvGrpSpPr>
            <p:cNvPr id="2" name="Group 2"/>
            <p:cNvGrpSpPr/>
            <p:nvPr/>
          </p:nvGrpSpPr>
          <p:grpSpPr>
            <a:xfrm>
              <a:off x="1233785" y="2571758"/>
              <a:ext cx="6716441" cy="2298643"/>
              <a:chOff x="0" y="0"/>
              <a:chExt cx="3128169" cy="134639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128169" cy="1346390"/>
              </a:xfrm>
              <a:custGeom>
                <a:avLst/>
                <a:gdLst/>
                <a:ahLst/>
                <a:cxnLst/>
                <a:rect l="l" t="t" r="r" b="b"/>
                <a:pathLst>
                  <a:path w="3128169" h="1346390">
                    <a:moveTo>
                      <a:pt x="0" y="0"/>
                    </a:moveTo>
                    <a:lnTo>
                      <a:pt x="3128169" y="0"/>
                    </a:lnTo>
                    <a:lnTo>
                      <a:pt x="3128169" y="1346390"/>
                    </a:lnTo>
                    <a:lnTo>
                      <a:pt x="0" y="1346390"/>
                    </a:lnTo>
                    <a:close/>
                  </a:path>
                </a:pathLst>
              </a:custGeom>
              <a:solidFill>
                <a:srgbClr val="A87008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9525"/>
                <a:ext cx="3128169" cy="13559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717633" y="1134793"/>
              <a:ext cx="389633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471"/>
                </a:lnSpc>
              </a:pP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Pengantar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Teknologi</a:t>
              </a:r>
              <a:r>
                <a:rPr lang="en-US" sz="2059" dirty="0">
                  <a:solidFill>
                    <a:srgbClr val="E8CFC1"/>
                  </a:solidFill>
                  <a:latin typeface="Biryani Light"/>
                </a:rPr>
                <a:t> </a:t>
              </a:r>
              <a:r>
                <a:rPr lang="en-US" sz="2059" dirty="0" err="1">
                  <a:solidFill>
                    <a:srgbClr val="E8CFC1"/>
                  </a:solidFill>
                  <a:latin typeface="Biryani Light"/>
                </a:rPr>
                <a:t>Informasi</a:t>
              </a:r>
              <a:endParaRPr lang="en-US" sz="2059" dirty="0">
                <a:solidFill>
                  <a:srgbClr val="E8CFC1"/>
                </a:solidFill>
                <a:latin typeface="Biryani Light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-2398982" y="-150405"/>
              <a:ext cx="7315200" cy="2526792"/>
              <a:chOff x="0" y="0"/>
              <a:chExt cx="9753600" cy="3369056"/>
            </a:xfrm>
          </p:grpSpPr>
          <p:sp>
            <p:nvSpPr>
              <p:cNvPr id="19" name="Freeform 19"/>
              <p:cNvSpPr/>
              <p:nvPr/>
            </p:nvSpPr>
            <p:spPr>
              <a:xfrm rot="-10800000" flipH="1">
                <a:off x="0" y="0"/>
                <a:ext cx="9753600" cy="3369056"/>
              </a:xfrm>
              <a:custGeom>
                <a:avLst/>
                <a:gdLst/>
                <a:ahLst/>
                <a:cxnLst/>
                <a:rect l="l" t="t" r="r" b="b"/>
                <a:pathLst>
                  <a:path w="9753600" h="3369056">
                    <a:moveTo>
                      <a:pt x="9753600" y="0"/>
                    </a:moveTo>
                    <a:lnTo>
                      <a:pt x="0" y="0"/>
                    </a:lnTo>
                    <a:lnTo>
                      <a:pt x="0" y="3369056"/>
                    </a:lnTo>
                    <a:lnTo>
                      <a:pt x="9753600" y="3369056"/>
                    </a:lnTo>
                    <a:lnTo>
                      <a:pt x="975360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TextBox 20"/>
              <p:cNvSpPr txBox="1"/>
              <p:nvPr/>
            </p:nvSpPr>
            <p:spPr>
              <a:xfrm rot="-10800000">
                <a:off x="3666320" y="2907908"/>
                <a:ext cx="351491" cy="2956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159"/>
                  </a:lnSpc>
                </a:pPr>
                <a:r>
                  <a:rPr lang="en-US" sz="100">
                    <a:solidFill>
                      <a:srgbClr val="A87008"/>
                    </a:solidFill>
                    <a:latin typeface="Forum"/>
                  </a:rPr>
                  <a:t>a</a:t>
                </a:r>
              </a:p>
            </p:txBody>
          </p:sp>
        </p:grpSp>
        <p:sp>
          <p:nvSpPr>
            <p:cNvPr id="112" name="TextBox 15">
              <a:extLst>
                <a:ext uri="{FF2B5EF4-FFF2-40B4-BE49-F238E27FC236}">
                  <a16:creationId xmlns:a16="http://schemas.microsoft.com/office/drawing/2014/main" id="{B7AD312C-92EB-2227-7120-B1FF22D7E915}"/>
                </a:ext>
              </a:extLst>
            </p:cNvPr>
            <p:cNvSpPr txBox="1"/>
            <p:nvPr/>
          </p:nvSpPr>
          <p:spPr>
            <a:xfrm>
              <a:off x="1283777" y="1773327"/>
              <a:ext cx="671644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spc="-320" dirty="0">
                  <a:solidFill>
                    <a:srgbClr val="F2BD99"/>
                  </a:solidFill>
                  <a:latin typeface="Tenor Sans"/>
                </a:rPr>
                <a:t>Network Layer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A0B49-06A7-741A-8A80-78366AC19952}"/>
                </a:ext>
              </a:extLst>
            </p:cNvPr>
            <p:cNvSpPr txBox="1"/>
            <p:nvPr/>
          </p:nvSpPr>
          <p:spPr>
            <a:xfrm>
              <a:off x="1813352" y="2837478"/>
              <a:ext cx="565728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Lapisan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jaringan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berfungsi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untuk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membuat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header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untuk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paket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 yang 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akan</a:t>
              </a:r>
              <a:r>
                <a:rPr lang="en-US" sz="3200" dirty="0">
                  <a:solidFill>
                    <a:srgbClr val="FFFFFF"/>
                  </a:solidFill>
                  <a:latin typeface="Forum" panose="020B0604020202020204" charset="0"/>
                </a:rPr>
                <a:t> </a:t>
              </a:r>
              <a:r>
                <a:rPr lang="en-US" sz="3200" dirty="0" err="1">
                  <a:solidFill>
                    <a:srgbClr val="FFFFFF"/>
                  </a:solidFill>
                  <a:latin typeface="Forum" panose="020B0604020202020204" charset="0"/>
                </a:rPr>
                <a:t>dikirim</a:t>
              </a:r>
              <a:endParaRPr lang="en-US" sz="3200" dirty="0">
                <a:solidFill>
                  <a:srgbClr val="FFFFFF"/>
                </a:solidFill>
                <a:latin typeface="Forum" panose="020B060402020202020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086603F-0805-C7E9-7605-7DC6D2FB75A3}"/>
              </a:ext>
            </a:extLst>
          </p:cNvPr>
          <p:cNvSpPr txBox="1"/>
          <p:nvPr/>
        </p:nvSpPr>
        <p:spPr>
          <a:xfrm>
            <a:off x="3733800" y="3771900"/>
            <a:ext cx="108204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0" dirty="0">
                <a:solidFill>
                  <a:schemeClr val="bg1"/>
                </a:solidFill>
                <a:latin typeface="Biryani Light" panose="020B0604020202020204" charset="0"/>
                <a:cs typeface="Biryani Light" panose="020B0604020202020204" charset="0"/>
              </a:rPr>
              <a:t>Network</a:t>
            </a:r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89413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87654E-7 L 0.79583 -0.0058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2" y="-2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00157 0.24398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22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9.87654E-7 L 0.97813 0.01142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06" y="5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09877E-6 L -0.00122 -0.31883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-159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-1.7284E-6 L 0.973 0.00355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46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583 -0.00587 L 0 -4.81481E-6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9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24398 L 3.72966E-17 4.44444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2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813 0.01142 L -1.66667E-6 -9.87654E-7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06" y="-5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-0.31883 L 1.73472E-17 7.40741E-7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592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3 0.00355 L 3.33333E-6 -1.11111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471</Words>
  <Application>Microsoft Office PowerPoint</Application>
  <PresentationFormat>Custom</PresentationFormat>
  <Paragraphs>124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Biryani Light</vt:lpstr>
      <vt:lpstr>Tenor Sans</vt:lpstr>
      <vt:lpstr>Forum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YI-PILLOW TEMPLATES -  06 - SEMINAR HASIL Hukum</dc:title>
  <dc:creator>Pillow Creaative Id</dc:creator>
  <cp:lastModifiedBy>Imam Fadhil</cp:lastModifiedBy>
  <cp:revision>14</cp:revision>
  <dcterms:created xsi:type="dcterms:W3CDTF">2006-08-16T00:00:00Z</dcterms:created>
  <dcterms:modified xsi:type="dcterms:W3CDTF">2024-09-01T14:59:34Z</dcterms:modified>
  <dc:identifier>DAGJmAKu6mY</dc:identifier>
</cp:coreProperties>
</file>